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147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ja-JP"/>
  <c:roundedCorners val="0"/>
  <c:style val="2"/>
  <c:chart>
    <c:autoTitleDeleted val="1"/>
    <c:plotArea>
      <c:layout>
        <c:manualLayout>
          <c:layoutTarget val="inner"/>
          <c:xMode val="edge"/>
          <c:yMode val="edge"/>
          <c:x val="0.153422"/>
          <c:y val="6.1360100000000001E-2"/>
          <c:w val="0.84157800000000005"/>
          <c:h val="0.83665599999999996"/>
        </c:manualLayout>
      </c:layout>
      <c:barChart>
        <c:barDir val="col"/>
        <c:grouping val="stacked"/>
        <c:varyColors val="0"/>
        <c:ser>
          <c:idx val="0"/>
          <c:order val="0"/>
          <c:tx>
            <c:strRef>
              <c:f>Sheet1!$A$2</c:f>
              <c:strCache>
                <c:ptCount val="1"/>
                <c:pt idx="0">
                  <c:v>助成金</c:v>
                </c:pt>
              </c:strCache>
            </c:strRef>
          </c:tx>
          <c:spPr>
            <a:solidFill>
              <a:srgbClr val="3D8F8E"/>
            </a:solidFill>
            <a:ln w="9525" cap="flat">
              <a:solidFill>
                <a:srgbClr val="F9F9F9"/>
              </a:solidFill>
              <a:prstDash val="solid"/>
              <a:round/>
            </a:ln>
            <a:effectLst/>
          </c:spPr>
          <c:invertIfNegative val="0"/>
          <c:cat>
            <c:strRef>
              <c:f>Sheet1!$B$1:$G$1</c:f>
              <c:strCache>
                <c:ptCount val="6"/>
                <c:pt idx="0">
                  <c:v>2019年</c:v>
                </c:pt>
                <c:pt idx="1">
                  <c:v>2020年</c:v>
                </c:pt>
                <c:pt idx="2">
                  <c:v>2021年</c:v>
                </c:pt>
                <c:pt idx="3">
                  <c:v>2022年</c:v>
                </c:pt>
                <c:pt idx="4">
                  <c:v>　2023年</c:v>
                </c:pt>
                <c:pt idx="5">
                  <c:v>　2024年</c:v>
                </c:pt>
              </c:strCache>
            </c:strRef>
          </c:cat>
          <c:val>
            <c:numRef>
              <c:f>Sheet1!$B$2:$G$2</c:f>
              <c:numCache>
                <c:formatCode>General</c:formatCode>
                <c:ptCount val="6"/>
                <c:pt idx="0">
                  <c:v>13664942</c:v>
                </c:pt>
                <c:pt idx="1">
                  <c:v>47185600</c:v>
                </c:pt>
                <c:pt idx="2">
                  <c:v>57674100</c:v>
                </c:pt>
                <c:pt idx="3">
                  <c:v>49124580</c:v>
                </c:pt>
                <c:pt idx="4">
                  <c:v>55517097</c:v>
                </c:pt>
                <c:pt idx="5">
                  <c:v>53234615</c:v>
                </c:pt>
              </c:numCache>
            </c:numRef>
          </c:val>
          <c:extLst>
            <c:ext xmlns:c16="http://schemas.microsoft.com/office/drawing/2014/chart" uri="{C3380CC4-5D6E-409C-BE32-E72D297353CC}">
              <c16:uniqueId val="{00000000-5E83-43F2-8DA8-8C7F5E7C56F6}"/>
            </c:ext>
          </c:extLst>
        </c:ser>
        <c:ser>
          <c:idx val="1"/>
          <c:order val="1"/>
          <c:tx>
            <c:strRef>
              <c:f>Sheet1!$A$3</c:f>
              <c:strCache>
                <c:ptCount val="1"/>
                <c:pt idx="0">
                  <c:v>寄付</c:v>
                </c:pt>
              </c:strCache>
            </c:strRef>
          </c:tx>
          <c:spPr>
            <a:solidFill>
              <a:srgbClr val="5AABBE"/>
            </a:solidFill>
            <a:ln w="9525" cap="flat">
              <a:solidFill>
                <a:srgbClr val="F9F9F9"/>
              </a:solidFill>
              <a:prstDash val="solid"/>
              <a:round/>
            </a:ln>
            <a:effectLst/>
          </c:spPr>
          <c:invertIfNegative val="0"/>
          <c:cat>
            <c:strRef>
              <c:f>Sheet1!$B$1:$G$1</c:f>
              <c:strCache>
                <c:ptCount val="6"/>
                <c:pt idx="0">
                  <c:v>2019年</c:v>
                </c:pt>
                <c:pt idx="1">
                  <c:v>2020年</c:v>
                </c:pt>
                <c:pt idx="2">
                  <c:v>2021年</c:v>
                </c:pt>
                <c:pt idx="3">
                  <c:v>2022年</c:v>
                </c:pt>
                <c:pt idx="4">
                  <c:v>　2023年</c:v>
                </c:pt>
                <c:pt idx="5">
                  <c:v>　2024年</c:v>
                </c:pt>
              </c:strCache>
            </c:strRef>
          </c:cat>
          <c:val>
            <c:numRef>
              <c:f>Sheet1!$B$3:$G$3</c:f>
              <c:numCache>
                <c:formatCode>General</c:formatCode>
                <c:ptCount val="6"/>
                <c:pt idx="0">
                  <c:v>5918486</c:v>
                </c:pt>
                <c:pt idx="1">
                  <c:v>4324151</c:v>
                </c:pt>
                <c:pt idx="2">
                  <c:v>9069341</c:v>
                </c:pt>
                <c:pt idx="3">
                  <c:v>9353717</c:v>
                </c:pt>
                <c:pt idx="4">
                  <c:v>18885431</c:v>
                </c:pt>
                <c:pt idx="5">
                  <c:v>72930707</c:v>
                </c:pt>
              </c:numCache>
            </c:numRef>
          </c:val>
          <c:extLst>
            <c:ext xmlns:c16="http://schemas.microsoft.com/office/drawing/2014/chart" uri="{C3380CC4-5D6E-409C-BE32-E72D297353CC}">
              <c16:uniqueId val="{00000001-5E83-43F2-8DA8-8C7F5E7C56F6}"/>
            </c:ext>
          </c:extLst>
        </c:ser>
        <c:ser>
          <c:idx val="2"/>
          <c:order val="2"/>
          <c:tx>
            <c:strRef>
              <c:f>Sheet1!$A$4</c:f>
              <c:strCache>
                <c:ptCount val="1"/>
                <c:pt idx="0">
                  <c:v>事業収入等</c:v>
                </c:pt>
              </c:strCache>
            </c:strRef>
          </c:tx>
          <c:spPr>
            <a:solidFill>
              <a:srgbClr val="8A8A8A"/>
            </a:solidFill>
            <a:ln w="9525" cap="flat">
              <a:solidFill>
                <a:srgbClr val="F9F9F9"/>
              </a:solidFill>
              <a:prstDash val="solid"/>
              <a:round/>
            </a:ln>
            <a:effectLst/>
          </c:spPr>
          <c:invertIfNegative val="0"/>
          <c:cat>
            <c:strRef>
              <c:f>Sheet1!$B$1:$G$1</c:f>
              <c:strCache>
                <c:ptCount val="6"/>
                <c:pt idx="0">
                  <c:v>2019年</c:v>
                </c:pt>
                <c:pt idx="1">
                  <c:v>2020年</c:v>
                </c:pt>
                <c:pt idx="2">
                  <c:v>2021年</c:v>
                </c:pt>
                <c:pt idx="3">
                  <c:v>2022年</c:v>
                </c:pt>
                <c:pt idx="4">
                  <c:v>　2023年</c:v>
                </c:pt>
                <c:pt idx="5">
                  <c:v>　2024年</c:v>
                </c:pt>
              </c:strCache>
            </c:strRef>
          </c:cat>
          <c:val>
            <c:numRef>
              <c:f>Sheet1!$B$4:$G$4</c:f>
              <c:numCache>
                <c:formatCode>General</c:formatCode>
                <c:ptCount val="6"/>
                <c:pt idx="0">
                  <c:v>931951</c:v>
                </c:pt>
                <c:pt idx="1">
                  <c:v>820997</c:v>
                </c:pt>
                <c:pt idx="2">
                  <c:v>4773130</c:v>
                </c:pt>
                <c:pt idx="3">
                  <c:v>4410357</c:v>
                </c:pt>
                <c:pt idx="4">
                  <c:v>12599979</c:v>
                </c:pt>
                <c:pt idx="5">
                  <c:v>14138858</c:v>
                </c:pt>
              </c:numCache>
            </c:numRef>
          </c:val>
          <c:extLst>
            <c:ext xmlns:c16="http://schemas.microsoft.com/office/drawing/2014/chart" uri="{C3380CC4-5D6E-409C-BE32-E72D297353CC}">
              <c16:uniqueId val="{00000002-5E83-43F2-8DA8-8C7F5E7C56F6}"/>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2000" b="1" i="0" u="none" strike="noStrike">
                <a:solidFill>
                  <a:srgbClr val="000000"/>
                </a:solidFill>
                <a:latin typeface="游ゴシック"/>
              </a:defRPr>
            </a:pPr>
            <a:endParaRPr lang="ja-JP"/>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88888"/>
              </a:solidFill>
              <a:prstDash val="solid"/>
              <a:round/>
            </a:ln>
          </c:spPr>
        </c:majorGridlines>
        <c:numFmt formatCode="#,##0&quot;円&quot;" sourceLinked="0"/>
        <c:majorTickMark val="none"/>
        <c:minorTickMark val="none"/>
        <c:tickLblPos val="nextTo"/>
        <c:spPr>
          <a:ln w="12700" cap="flat">
            <a:noFill/>
            <a:prstDash val="solid"/>
            <a:round/>
          </a:ln>
        </c:spPr>
        <c:txPr>
          <a:bodyPr rot="0"/>
          <a:lstStyle/>
          <a:p>
            <a:pPr>
              <a:defRPr sz="2000" b="1" i="0" u="none" strike="noStrike">
                <a:solidFill>
                  <a:srgbClr val="000000"/>
                </a:solidFill>
                <a:latin typeface="游ゴシック"/>
              </a:defRPr>
            </a:pPr>
            <a:endParaRPr lang="ja-JP"/>
          </a:p>
        </c:txPr>
        <c:crossAx val="2094734552"/>
        <c:crosses val="autoZero"/>
        <c:crossBetween val="between"/>
        <c:majorUnit val="40000000"/>
        <c:minorUnit val="20000000"/>
      </c:valAx>
      <c:spPr>
        <a:noFill/>
        <a:ln w="12700" cap="flat">
          <a:solidFill>
            <a:srgbClr val="888888"/>
          </a:solidFill>
          <a:prstDash val="solid"/>
          <a:round/>
        </a:ln>
        <a:effectLst/>
      </c:spPr>
    </c:plotArea>
    <c:plotVisOnly val="1"/>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CB3DB6C-21B4-D9DE-14D9-75F45F11E6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5444611-1492-D10B-9790-C2E2894BD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347286-C0B3-4F44-98A9-BA47B7EC55E1}" type="datetimeFigureOut">
              <a:rPr kumimoji="1" lang="ja-JP" altLang="en-US" smtClean="0"/>
              <a:t>2025/6/30</a:t>
            </a:fld>
            <a:endParaRPr kumimoji="1" lang="ja-JP" altLang="en-US"/>
          </a:p>
        </p:txBody>
      </p:sp>
      <p:sp>
        <p:nvSpPr>
          <p:cNvPr id="4" name="フッター プレースホルダー 3">
            <a:extLst>
              <a:ext uri="{FF2B5EF4-FFF2-40B4-BE49-F238E27FC236}">
                <a16:creationId xmlns:a16="http://schemas.microsoft.com/office/drawing/2014/main" id="{955B0F23-18B9-172B-1EC3-EF79FFA945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92C054A-7C01-1469-2D21-A2135012F7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2396D-0FFC-409E-840F-A8B006F4CCC0}" type="slidenum">
              <a:rPr kumimoji="1" lang="ja-JP" altLang="en-US" smtClean="0"/>
              <a:t>‹#›</a:t>
            </a:fld>
            <a:endParaRPr kumimoji="1" lang="ja-JP" altLang="en-US"/>
          </a:p>
        </p:txBody>
      </p:sp>
    </p:spTree>
    <p:extLst>
      <p:ext uri="{BB962C8B-B14F-4D97-AF65-F5344CB8AC3E}">
        <p14:creationId xmlns:p14="http://schemas.microsoft.com/office/powerpoint/2010/main" val="218095144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7" name="Shape 2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sldNum="0" hdr="0" ftr="0" dt="0"/>
  <p:notesStyle>
    <a:lvl1pPr defTabSz="1300480" latinLnBrk="0">
      <a:defRPr sz="1600">
        <a:latin typeface="+mn-lt"/>
        <a:ea typeface="+mn-ea"/>
        <a:cs typeface="+mn-cs"/>
        <a:sym typeface="游ゴシック"/>
      </a:defRPr>
    </a:lvl1pPr>
    <a:lvl2pPr indent="228600" defTabSz="1300480" latinLnBrk="0">
      <a:defRPr sz="1600">
        <a:latin typeface="+mn-lt"/>
        <a:ea typeface="+mn-ea"/>
        <a:cs typeface="+mn-cs"/>
        <a:sym typeface="游ゴシック"/>
      </a:defRPr>
    </a:lvl2pPr>
    <a:lvl3pPr indent="457200" defTabSz="1300480" latinLnBrk="0">
      <a:defRPr sz="1600">
        <a:latin typeface="+mn-lt"/>
        <a:ea typeface="+mn-ea"/>
        <a:cs typeface="+mn-cs"/>
        <a:sym typeface="游ゴシック"/>
      </a:defRPr>
    </a:lvl3pPr>
    <a:lvl4pPr indent="685800" defTabSz="1300480" latinLnBrk="0">
      <a:defRPr sz="1600">
        <a:latin typeface="+mn-lt"/>
        <a:ea typeface="+mn-ea"/>
        <a:cs typeface="+mn-cs"/>
        <a:sym typeface="游ゴシック"/>
      </a:defRPr>
    </a:lvl4pPr>
    <a:lvl5pPr indent="914400" defTabSz="1300480" latinLnBrk="0">
      <a:defRPr sz="1600">
        <a:latin typeface="+mn-lt"/>
        <a:ea typeface="+mn-ea"/>
        <a:cs typeface="+mn-cs"/>
        <a:sym typeface="游ゴシック"/>
      </a:defRPr>
    </a:lvl5pPr>
    <a:lvl6pPr indent="1143000" defTabSz="1300480" latinLnBrk="0">
      <a:defRPr sz="1600">
        <a:latin typeface="+mn-lt"/>
        <a:ea typeface="+mn-ea"/>
        <a:cs typeface="+mn-cs"/>
        <a:sym typeface="游ゴシック"/>
      </a:defRPr>
    </a:lvl6pPr>
    <a:lvl7pPr indent="1371600" defTabSz="1300480" latinLnBrk="0">
      <a:defRPr sz="1600">
        <a:latin typeface="+mn-lt"/>
        <a:ea typeface="+mn-ea"/>
        <a:cs typeface="+mn-cs"/>
        <a:sym typeface="游ゴシック"/>
      </a:defRPr>
    </a:lvl7pPr>
    <a:lvl8pPr indent="1600200" defTabSz="1300480" latinLnBrk="0">
      <a:defRPr sz="1600">
        <a:latin typeface="+mn-lt"/>
        <a:ea typeface="+mn-ea"/>
        <a:cs typeface="+mn-cs"/>
        <a:sym typeface="游ゴシック"/>
      </a:defRPr>
    </a:lvl8pPr>
    <a:lvl9pPr indent="1828800" defTabSz="1300480" latinLnBrk="0">
      <a:defRPr sz="1600">
        <a:latin typeface="+mn-lt"/>
        <a:ea typeface="+mn-ea"/>
        <a:cs typeface="+mn-cs"/>
        <a:sym typeface="游ゴシック"/>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975358" y="1596248"/>
            <a:ext cx="11054083" cy="3395701"/>
          </a:xfrm>
          <a:prstGeom prst="rect">
            <a:avLst/>
          </a:prstGeom>
        </p:spPr>
        <p:txBody>
          <a:bodyPr anchor="b"/>
          <a:lstStyle>
            <a:lvl1pPr algn="ctr">
              <a:defRPr sz="8400"/>
            </a:lvl1pPr>
          </a:lstStyle>
          <a:p>
            <a:r>
              <a:t>タイトルテキスト</a:t>
            </a:r>
          </a:p>
        </p:txBody>
      </p:sp>
      <p:sp>
        <p:nvSpPr>
          <p:cNvPr id="12" name="本文レベル1…"/>
          <p:cNvSpPr txBox="1">
            <a:spLocks noGrp="1"/>
          </p:cNvSpPr>
          <p:nvPr>
            <p:ph type="body" sz="quarter" idx="1"/>
          </p:nvPr>
        </p:nvSpPr>
        <p:spPr>
          <a:xfrm>
            <a:off x="1625599" y="5122895"/>
            <a:ext cx="9753601" cy="2354873"/>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92" name="タイトルテキスト"/>
          <p:cNvSpPr txBox="1">
            <a:spLocks noGrp="1"/>
          </p:cNvSpPr>
          <p:nvPr>
            <p:ph type="title"/>
          </p:nvPr>
        </p:nvSpPr>
        <p:spPr>
          <a:xfrm>
            <a:off x="571495" y="3289300"/>
            <a:ext cx="11861808" cy="3175007"/>
          </a:xfrm>
          <a:prstGeom prst="rect">
            <a:avLst/>
          </a:prstGeom>
        </p:spPr>
        <p:txBody>
          <a:bodyPr lIns="50796" tIns="50796" rIns="50796" bIns="50796"/>
          <a:lstStyle>
            <a:lvl1pPr defTabSz="584195">
              <a:lnSpc>
                <a:spcPct val="100000"/>
              </a:lnSpc>
              <a:defRPr sz="3800">
                <a:latin typeface="Helvetica Neue Light"/>
                <a:ea typeface="Helvetica Neue Light"/>
                <a:cs typeface="Helvetica Neue Light"/>
                <a:sym typeface="Helvetica Neue Light"/>
              </a:defRPr>
            </a:lvl1pPr>
          </a:lstStyle>
          <a:p>
            <a:r>
              <a:t>タイトルテキスト</a:t>
            </a:r>
          </a:p>
        </p:txBody>
      </p:sp>
      <p:sp>
        <p:nvSpPr>
          <p:cNvPr id="93" name="スライド番号"/>
          <p:cNvSpPr txBox="1">
            <a:spLocks noGrp="1"/>
          </p:cNvSpPr>
          <p:nvPr>
            <p:ph type="sldNum" sz="quarter" idx="2"/>
          </p:nvPr>
        </p:nvSpPr>
        <p:spPr>
          <a:xfrm>
            <a:off x="11984624" y="8842943"/>
            <a:ext cx="649725" cy="710432"/>
          </a:xfrm>
          <a:prstGeom prst="rect">
            <a:avLst/>
          </a:prstGeom>
        </p:spPr>
        <p:txBody>
          <a:bodyPr lIns="50796" tIns="50796" rIns="50796" bIns="50796" anchor="t"/>
          <a:lstStyle>
            <a:lvl1pPr defTabSz="584195">
              <a:defRPr sz="3400">
                <a:solidFill>
                  <a:srgbClr val="000000"/>
                </a:solidFill>
                <a:latin typeface="Rounded Mplus 1c"/>
                <a:ea typeface="Rounded Mplus 1c"/>
                <a:cs typeface="Rounded Mplus 1c"/>
                <a:sym typeface="Rounded Mplus 1c"/>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00" name="タイトルテキスト"/>
          <p:cNvSpPr txBox="1">
            <a:spLocks noGrp="1"/>
          </p:cNvSpPr>
          <p:nvPr>
            <p:ph type="title"/>
          </p:nvPr>
        </p:nvSpPr>
        <p:spPr>
          <a:xfrm>
            <a:off x="571495" y="3289300"/>
            <a:ext cx="11861808" cy="3175007"/>
          </a:xfrm>
          <a:prstGeom prst="rect">
            <a:avLst/>
          </a:prstGeom>
        </p:spPr>
        <p:txBody>
          <a:bodyPr lIns="50796" tIns="50796" rIns="50796" bIns="50796"/>
          <a:lstStyle>
            <a:lvl1pPr defTabSz="914399">
              <a:lnSpc>
                <a:spcPct val="100000"/>
              </a:lnSpc>
              <a:defRPr sz="3800">
                <a:latin typeface="Helvetica Neue Light"/>
                <a:ea typeface="Helvetica Neue Light"/>
                <a:cs typeface="Helvetica Neue Light"/>
                <a:sym typeface="Helvetica Neue Light"/>
              </a:defRPr>
            </a:lvl1pPr>
          </a:lstStyle>
          <a:p>
            <a:r>
              <a:t>タイトルテキスト</a:t>
            </a:r>
          </a:p>
        </p:txBody>
      </p:sp>
      <p:sp>
        <p:nvSpPr>
          <p:cNvPr id="101" name="スライド番号"/>
          <p:cNvSpPr txBox="1">
            <a:spLocks noGrp="1"/>
          </p:cNvSpPr>
          <p:nvPr>
            <p:ph type="sldNum" sz="quarter" idx="2"/>
          </p:nvPr>
        </p:nvSpPr>
        <p:spPr>
          <a:xfrm>
            <a:off x="12296455" y="9194796"/>
            <a:ext cx="283762" cy="275125"/>
          </a:xfrm>
          <a:prstGeom prst="rect">
            <a:avLst/>
          </a:prstGeom>
        </p:spPr>
        <p:txBody>
          <a:bodyPr lIns="50796" tIns="50796" rIns="50796" bIns="50796" anchor="t"/>
          <a:lstStyle>
            <a:lvl1pPr defTabSz="914399">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08" name="タイトルテキスト"/>
          <p:cNvSpPr txBox="1">
            <a:spLocks noGrp="1"/>
          </p:cNvSpPr>
          <p:nvPr>
            <p:ph type="title"/>
          </p:nvPr>
        </p:nvSpPr>
        <p:spPr>
          <a:xfrm>
            <a:off x="975358" y="1596248"/>
            <a:ext cx="11054083" cy="3395701"/>
          </a:xfrm>
          <a:prstGeom prst="rect">
            <a:avLst/>
          </a:prstGeom>
        </p:spPr>
        <p:txBody>
          <a:bodyPr anchor="b"/>
          <a:lstStyle>
            <a:lvl1pPr algn="ctr">
              <a:defRPr sz="8400"/>
            </a:lvl1pPr>
          </a:lstStyle>
          <a:p>
            <a:r>
              <a:t>タイトルテキスト</a:t>
            </a:r>
          </a:p>
        </p:txBody>
      </p:sp>
      <p:sp>
        <p:nvSpPr>
          <p:cNvPr id="109" name="本文レベル1…"/>
          <p:cNvSpPr txBox="1">
            <a:spLocks noGrp="1"/>
          </p:cNvSpPr>
          <p:nvPr>
            <p:ph type="body" sz="quarter" idx="1"/>
          </p:nvPr>
        </p:nvSpPr>
        <p:spPr>
          <a:xfrm>
            <a:off x="1625599" y="5122895"/>
            <a:ext cx="9753601" cy="2354873"/>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17" name="タイトルテキスト"/>
          <p:cNvSpPr txBox="1">
            <a:spLocks noGrp="1"/>
          </p:cNvSpPr>
          <p:nvPr>
            <p:ph type="title"/>
          </p:nvPr>
        </p:nvSpPr>
        <p:spPr>
          <a:xfrm>
            <a:off x="975358" y="1596248"/>
            <a:ext cx="11054083" cy="3395701"/>
          </a:xfrm>
          <a:prstGeom prst="rect">
            <a:avLst/>
          </a:prstGeom>
        </p:spPr>
        <p:txBody>
          <a:bodyPr anchor="b"/>
          <a:lstStyle>
            <a:lvl1pPr algn="ctr">
              <a:defRPr sz="8400"/>
            </a:lvl1pPr>
          </a:lstStyle>
          <a:p>
            <a:r>
              <a:t>タイトルテキスト</a:t>
            </a:r>
          </a:p>
        </p:txBody>
      </p:sp>
      <p:sp>
        <p:nvSpPr>
          <p:cNvPr id="118" name="本文レベル1…"/>
          <p:cNvSpPr txBox="1">
            <a:spLocks noGrp="1"/>
          </p:cNvSpPr>
          <p:nvPr>
            <p:ph type="body" sz="quarter" idx="1"/>
          </p:nvPr>
        </p:nvSpPr>
        <p:spPr>
          <a:xfrm>
            <a:off x="1625599" y="5122895"/>
            <a:ext cx="9753601" cy="2354870"/>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1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26" name="タイトルテキスト"/>
          <p:cNvSpPr txBox="1">
            <a:spLocks noGrp="1"/>
          </p:cNvSpPr>
          <p:nvPr>
            <p:ph type="title"/>
          </p:nvPr>
        </p:nvSpPr>
        <p:spPr>
          <a:xfrm>
            <a:off x="975358" y="1596248"/>
            <a:ext cx="11054083" cy="3395701"/>
          </a:xfrm>
          <a:prstGeom prst="rect">
            <a:avLst/>
          </a:prstGeom>
        </p:spPr>
        <p:txBody>
          <a:bodyPr anchor="b"/>
          <a:lstStyle>
            <a:lvl1pPr algn="ctr">
              <a:defRPr sz="8400"/>
            </a:lvl1pPr>
          </a:lstStyle>
          <a:p>
            <a:r>
              <a:t>タイトルテキスト</a:t>
            </a:r>
          </a:p>
        </p:txBody>
      </p:sp>
      <p:sp>
        <p:nvSpPr>
          <p:cNvPr id="127" name="本文レベル1…"/>
          <p:cNvSpPr txBox="1">
            <a:spLocks noGrp="1"/>
          </p:cNvSpPr>
          <p:nvPr>
            <p:ph type="body" sz="quarter" idx="1"/>
          </p:nvPr>
        </p:nvSpPr>
        <p:spPr>
          <a:xfrm>
            <a:off x="1625599" y="5122895"/>
            <a:ext cx="9753601" cy="2354872"/>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35" name="タイトルテキスト"/>
          <p:cNvSpPr txBox="1">
            <a:spLocks noGrp="1"/>
          </p:cNvSpPr>
          <p:nvPr>
            <p:ph type="title"/>
          </p:nvPr>
        </p:nvSpPr>
        <p:spPr>
          <a:xfrm>
            <a:off x="975358" y="1596248"/>
            <a:ext cx="11054083" cy="3395701"/>
          </a:xfrm>
          <a:prstGeom prst="rect">
            <a:avLst/>
          </a:prstGeom>
        </p:spPr>
        <p:txBody>
          <a:bodyPr lIns="64991" tIns="64991" rIns="64991" bIns="64991" anchor="b"/>
          <a:lstStyle>
            <a:lvl1pPr algn="ctr">
              <a:defRPr sz="8400">
                <a:latin typeface="Calibri"/>
                <a:ea typeface="Calibri"/>
                <a:cs typeface="Calibri"/>
                <a:sym typeface="Calibri"/>
              </a:defRPr>
            </a:lvl1pPr>
          </a:lstStyle>
          <a:p>
            <a:r>
              <a:t>タイトルテキスト</a:t>
            </a:r>
          </a:p>
        </p:txBody>
      </p:sp>
      <p:sp>
        <p:nvSpPr>
          <p:cNvPr id="136" name="本文レベル1…"/>
          <p:cNvSpPr txBox="1">
            <a:spLocks noGrp="1"/>
          </p:cNvSpPr>
          <p:nvPr>
            <p:ph type="body" sz="quarter" idx="1"/>
          </p:nvPr>
        </p:nvSpPr>
        <p:spPr>
          <a:xfrm>
            <a:off x="1625599" y="5122895"/>
            <a:ext cx="9753601" cy="2354873"/>
          </a:xfrm>
          <a:prstGeom prst="rect">
            <a:avLst/>
          </a:prstGeom>
        </p:spPr>
        <p:txBody>
          <a:bodyPr lIns="64991" tIns="64991" rIns="64991" bIns="64991"/>
          <a:lstStyle>
            <a:lvl1pPr marL="0" indent="325120" algn="ctr">
              <a:buSzTx/>
              <a:buFontTx/>
              <a:buNone/>
              <a:defRPr sz="3400"/>
            </a:lvl1pPr>
            <a:lvl2pPr marL="0" indent="325120" algn="ctr">
              <a:buSzTx/>
              <a:buFontTx/>
              <a:buNone/>
              <a:defRPr sz="3400"/>
            </a:lvl2pPr>
            <a:lvl3pPr marL="0" indent="325120" algn="ctr">
              <a:buSzTx/>
              <a:buFontTx/>
              <a:buNone/>
              <a:defRPr sz="3400"/>
            </a:lvl3pPr>
            <a:lvl4pPr marL="0" indent="325120" algn="ctr">
              <a:buSzTx/>
              <a:buFontTx/>
              <a:buNone/>
              <a:defRPr sz="3400"/>
            </a:lvl4pPr>
            <a:lvl5pPr marL="0" indent="32512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37" name="スライド番号"/>
          <p:cNvSpPr txBox="1">
            <a:spLocks noGrp="1"/>
          </p:cNvSpPr>
          <p:nvPr>
            <p:ph type="sldNum" sz="quarter" idx="2"/>
          </p:nvPr>
        </p:nvSpPr>
        <p:spPr>
          <a:xfrm>
            <a:off x="11762060" y="9130220"/>
            <a:ext cx="348663" cy="339138"/>
          </a:xfrm>
          <a:prstGeom prst="rect">
            <a:avLst/>
          </a:prstGeom>
        </p:spPr>
        <p:txBody>
          <a:bodyPr lIns="64991" tIns="64991" rIns="64991" bIns="64991"/>
          <a:lstStyle>
            <a:lvl1pPr defTabSz="1300480"/>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タイトルとコンテンツ 2">
    <p:spTree>
      <p:nvGrpSpPr>
        <p:cNvPr id="1" name=""/>
        <p:cNvGrpSpPr/>
        <p:nvPr/>
      </p:nvGrpSpPr>
      <p:grpSpPr>
        <a:xfrm>
          <a:off x="0" y="0"/>
          <a:ext cx="0" cy="0"/>
          <a:chOff x="0" y="0"/>
          <a:chExt cx="0" cy="0"/>
        </a:xfrm>
      </p:grpSpPr>
      <p:sp>
        <p:nvSpPr>
          <p:cNvPr id="144" name="タイトルテキスト"/>
          <p:cNvSpPr txBox="1">
            <a:spLocks noGrp="1"/>
          </p:cNvSpPr>
          <p:nvPr>
            <p:ph type="title"/>
          </p:nvPr>
        </p:nvSpPr>
        <p:spPr>
          <a:xfrm>
            <a:off x="894077" y="1608664"/>
            <a:ext cx="11216644" cy="1413940"/>
          </a:xfrm>
          <a:prstGeom prst="rect">
            <a:avLst/>
          </a:prstGeom>
        </p:spPr>
        <p:txBody>
          <a:bodyPr lIns="48746" tIns="48746" rIns="48746" bIns="48746"/>
          <a:lstStyle>
            <a:lvl1pPr>
              <a:defRPr>
                <a:latin typeface="Arial"/>
                <a:ea typeface="Arial"/>
                <a:cs typeface="Arial"/>
                <a:sym typeface="Arial"/>
              </a:defRPr>
            </a:lvl1pPr>
          </a:lstStyle>
          <a:p>
            <a:r>
              <a:t>タイトルテキスト</a:t>
            </a:r>
          </a:p>
        </p:txBody>
      </p:sp>
      <p:sp>
        <p:nvSpPr>
          <p:cNvPr id="145" name="本文レベル1…"/>
          <p:cNvSpPr txBox="1">
            <a:spLocks noGrp="1"/>
          </p:cNvSpPr>
          <p:nvPr>
            <p:ph type="body" idx="1"/>
          </p:nvPr>
        </p:nvSpPr>
        <p:spPr>
          <a:xfrm>
            <a:off x="894077" y="3166529"/>
            <a:ext cx="11216644" cy="4641440"/>
          </a:xfrm>
          <a:prstGeom prst="rect">
            <a:avLst/>
          </a:prstGeom>
        </p:spPr>
        <p:txBody>
          <a:bodyPr lIns="48746" tIns="48746" rIns="48746" bIns="48746"/>
          <a:lstStyle>
            <a:lvl1pPr marL="602342" indent="-551542">
              <a:buClr>
                <a:srgbClr val="000000"/>
              </a:buClr>
              <a:buSzPts val="3800"/>
              <a:defRPr>
                <a:latin typeface="Arial"/>
                <a:ea typeface="Arial"/>
                <a:cs typeface="Arial"/>
                <a:sym typeface="Arial"/>
              </a:defRPr>
            </a:lvl1pPr>
            <a:lvl2pPr marL="1059542" indent="-551542">
              <a:buClr>
                <a:srgbClr val="000000"/>
              </a:buClr>
              <a:buSzPts val="3800"/>
              <a:defRPr>
                <a:latin typeface="Arial"/>
                <a:ea typeface="Arial"/>
                <a:cs typeface="Arial"/>
                <a:sym typeface="Arial"/>
              </a:defRPr>
            </a:lvl2pPr>
            <a:lvl3pPr marL="1516742" indent="-551542">
              <a:buClr>
                <a:srgbClr val="000000"/>
              </a:buClr>
              <a:buSzPts val="3800"/>
              <a:defRPr>
                <a:latin typeface="Arial"/>
                <a:ea typeface="Arial"/>
                <a:cs typeface="Arial"/>
                <a:sym typeface="Arial"/>
              </a:defRPr>
            </a:lvl3pPr>
            <a:lvl4pPr marL="1973939" indent="-551542">
              <a:buClr>
                <a:srgbClr val="000000"/>
              </a:buClr>
              <a:buSzPts val="3800"/>
              <a:defRPr>
                <a:latin typeface="Arial"/>
                <a:ea typeface="Arial"/>
                <a:cs typeface="Arial"/>
                <a:sym typeface="Arial"/>
              </a:defRPr>
            </a:lvl4pPr>
            <a:lvl5pPr marL="2431139" indent="-551539">
              <a:buClr>
                <a:srgbClr val="000000"/>
              </a:buClr>
              <a:buSzPts val="3800"/>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本文レベル5</a:t>
            </a:r>
          </a:p>
        </p:txBody>
      </p:sp>
      <p:sp>
        <p:nvSpPr>
          <p:cNvPr id="146" name="スライド番号"/>
          <p:cNvSpPr txBox="1">
            <a:spLocks noGrp="1"/>
          </p:cNvSpPr>
          <p:nvPr>
            <p:ph type="sldNum" sz="quarter" idx="2"/>
          </p:nvPr>
        </p:nvSpPr>
        <p:spPr>
          <a:xfrm>
            <a:off x="11774509" y="8034318"/>
            <a:ext cx="336213" cy="319446"/>
          </a:xfrm>
          <a:prstGeom prst="rect">
            <a:avLst/>
          </a:prstGeom>
        </p:spPr>
        <p:txBody>
          <a:bodyPr lIns="48746" tIns="48746" rIns="48746" bIns="48746"/>
          <a:lstStyle>
            <a:lvl1pPr defTabSz="1300480">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53" name="タイトルテキスト"/>
          <p:cNvSpPr txBox="1">
            <a:spLocks noGrp="1"/>
          </p:cNvSpPr>
          <p:nvPr>
            <p:ph type="title"/>
          </p:nvPr>
        </p:nvSpPr>
        <p:spPr>
          <a:xfrm>
            <a:off x="975358" y="1596248"/>
            <a:ext cx="11054083" cy="3395701"/>
          </a:xfrm>
          <a:prstGeom prst="rect">
            <a:avLst/>
          </a:prstGeom>
        </p:spPr>
        <p:txBody>
          <a:bodyPr anchor="b"/>
          <a:lstStyle>
            <a:lvl1pPr algn="ctr">
              <a:defRPr sz="8400"/>
            </a:lvl1pPr>
          </a:lstStyle>
          <a:p>
            <a:r>
              <a:t>タイトルテキスト</a:t>
            </a:r>
          </a:p>
        </p:txBody>
      </p:sp>
      <p:sp>
        <p:nvSpPr>
          <p:cNvPr id="154" name="本文レベル1…"/>
          <p:cNvSpPr txBox="1">
            <a:spLocks noGrp="1"/>
          </p:cNvSpPr>
          <p:nvPr>
            <p:ph type="body" sz="quarter" idx="1"/>
          </p:nvPr>
        </p:nvSpPr>
        <p:spPr>
          <a:xfrm>
            <a:off x="1625599" y="5122895"/>
            <a:ext cx="9753601" cy="2354867"/>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5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62" name="タイトルテキスト"/>
          <p:cNvSpPr txBox="1">
            <a:spLocks noGrp="1"/>
          </p:cNvSpPr>
          <p:nvPr>
            <p:ph type="title"/>
          </p:nvPr>
        </p:nvSpPr>
        <p:spPr>
          <a:xfrm>
            <a:off x="571498" y="3289300"/>
            <a:ext cx="11861804" cy="3175000"/>
          </a:xfrm>
          <a:prstGeom prst="rect">
            <a:avLst/>
          </a:prstGeom>
        </p:spPr>
        <p:txBody>
          <a:bodyPr lIns="50800" tIns="50800" rIns="50800" bIns="50800"/>
          <a:lstStyle>
            <a:lvl1pPr defTabSz="914400">
              <a:lnSpc>
                <a:spcPct val="100000"/>
              </a:lnSpc>
              <a:defRPr sz="3800">
                <a:latin typeface="Helvetica Neue Light"/>
                <a:ea typeface="Helvetica Neue Light"/>
                <a:cs typeface="Helvetica Neue Light"/>
                <a:sym typeface="Helvetica Neue Light"/>
              </a:defRPr>
            </a:lvl1pPr>
          </a:lstStyle>
          <a:p>
            <a:r>
              <a:t>タイトルテキスト</a:t>
            </a:r>
          </a:p>
        </p:txBody>
      </p:sp>
      <p:sp>
        <p:nvSpPr>
          <p:cNvPr id="163" name="スライド番号"/>
          <p:cNvSpPr txBox="1">
            <a:spLocks noGrp="1"/>
          </p:cNvSpPr>
          <p:nvPr>
            <p:ph type="sldNum" sz="quarter" idx="2"/>
          </p:nvPr>
        </p:nvSpPr>
        <p:spPr>
          <a:xfrm>
            <a:off x="12296447" y="9194800"/>
            <a:ext cx="283769" cy="275133"/>
          </a:xfrm>
          <a:prstGeom prst="rect">
            <a:avLst/>
          </a:prstGeom>
        </p:spPr>
        <p:txBody>
          <a:bodyPr lIns="50800" tIns="50800" rIns="50800" bIns="50800" anchor="t"/>
          <a:lstStyle>
            <a:lvl1pPr defTabSz="914400">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70" name="タイトルテキスト"/>
          <p:cNvSpPr txBox="1">
            <a:spLocks noGrp="1"/>
          </p:cNvSpPr>
          <p:nvPr>
            <p:ph type="title"/>
          </p:nvPr>
        </p:nvSpPr>
        <p:spPr>
          <a:xfrm>
            <a:off x="975358" y="1596248"/>
            <a:ext cx="11054083" cy="3395701"/>
          </a:xfrm>
          <a:prstGeom prst="rect">
            <a:avLst/>
          </a:prstGeom>
        </p:spPr>
        <p:txBody>
          <a:bodyPr lIns="65022" tIns="65022" rIns="65022" bIns="65022" anchor="b"/>
          <a:lstStyle>
            <a:lvl1pPr algn="ctr">
              <a:defRPr sz="8400"/>
            </a:lvl1pPr>
          </a:lstStyle>
          <a:p>
            <a:r>
              <a:t>タイトルテキスト</a:t>
            </a:r>
          </a:p>
        </p:txBody>
      </p:sp>
      <p:sp>
        <p:nvSpPr>
          <p:cNvPr id="171" name="本文レベル1…"/>
          <p:cNvSpPr txBox="1">
            <a:spLocks noGrp="1"/>
          </p:cNvSpPr>
          <p:nvPr>
            <p:ph type="body" sz="quarter" idx="1"/>
          </p:nvPr>
        </p:nvSpPr>
        <p:spPr>
          <a:xfrm>
            <a:off x="1625599" y="5122898"/>
            <a:ext cx="9753601" cy="2354865"/>
          </a:xfrm>
          <a:prstGeom prst="rect">
            <a:avLst/>
          </a:prstGeom>
        </p:spPr>
        <p:txBody>
          <a:bodyPr lIns="65022" tIns="65022" rIns="65022" bIns="65022"/>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72" name="スライド番号"/>
          <p:cNvSpPr txBox="1">
            <a:spLocks noGrp="1"/>
          </p:cNvSpPr>
          <p:nvPr>
            <p:ph type="sldNum" sz="quarter" idx="2"/>
          </p:nvPr>
        </p:nvSpPr>
        <p:spPr>
          <a:xfrm>
            <a:off x="11761999" y="9130190"/>
            <a:ext cx="348724" cy="339198"/>
          </a:xfrm>
          <a:prstGeom prst="rect">
            <a:avLst/>
          </a:prstGeom>
        </p:spPr>
        <p:txBody>
          <a:bodyPr lIns="65022" tIns="65022" rIns="65022" bIns="65022"/>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79" name="タイトルテキスト"/>
          <p:cNvSpPr txBox="1">
            <a:spLocks noGrp="1"/>
          </p:cNvSpPr>
          <p:nvPr>
            <p:ph type="title"/>
          </p:nvPr>
        </p:nvSpPr>
        <p:spPr>
          <a:xfrm>
            <a:off x="975358" y="1596248"/>
            <a:ext cx="11054083" cy="3395701"/>
          </a:xfrm>
          <a:prstGeom prst="rect">
            <a:avLst/>
          </a:prstGeom>
        </p:spPr>
        <p:txBody>
          <a:bodyPr lIns="65022" tIns="65022" rIns="65022" bIns="65022" anchor="b"/>
          <a:lstStyle>
            <a:lvl1pPr algn="ctr">
              <a:defRPr sz="8400"/>
            </a:lvl1pPr>
          </a:lstStyle>
          <a:p>
            <a:r>
              <a:t>タイトルテキスト</a:t>
            </a:r>
          </a:p>
        </p:txBody>
      </p:sp>
      <p:sp>
        <p:nvSpPr>
          <p:cNvPr id="180" name="本文レベル1…"/>
          <p:cNvSpPr txBox="1">
            <a:spLocks noGrp="1"/>
          </p:cNvSpPr>
          <p:nvPr>
            <p:ph type="body" sz="quarter" idx="1"/>
          </p:nvPr>
        </p:nvSpPr>
        <p:spPr>
          <a:xfrm>
            <a:off x="1625599" y="5122898"/>
            <a:ext cx="9753601" cy="2354864"/>
          </a:xfrm>
          <a:prstGeom prst="rect">
            <a:avLst/>
          </a:prstGeom>
        </p:spPr>
        <p:txBody>
          <a:bodyPr lIns="65022" tIns="65022" rIns="65022" bIns="65022"/>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81" name="スライド番号"/>
          <p:cNvSpPr txBox="1">
            <a:spLocks noGrp="1"/>
          </p:cNvSpPr>
          <p:nvPr>
            <p:ph type="sldNum" sz="quarter" idx="2"/>
          </p:nvPr>
        </p:nvSpPr>
        <p:spPr>
          <a:xfrm>
            <a:off x="11761999" y="9130190"/>
            <a:ext cx="348723" cy="339198"/>
          </a:xfrm>
          <a:prstGeom prst="rect">
            <a:avLst/>
          </a:prstGeom>
        </p:spPr>
        <p:txBody>
          <a:bodyPr lIns="65022" tIns="65022" rIns="65022" bIns="65022"/>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88" name="タイトルテキスト"/>
          <p:cNvSpPr txBox="1">
            <a:spLocks noGrp="1"/>
          </p:cNvSpPr>
          <p:nvPr>
            <p:ph type="title"/>
          </p:nvPr>
        </p:nvSpPr>
        <p:spPr>
          <a:xfrm>
            <a:off x="975358" y="1596248"/>
            <a:ext cx="11054083" cy="3395701"/>
          </a:xfrm>
          <a:prstGeom prst="rect">
            <a:avLst/>
          </a:prstGeom>
        </p:spPr>
        <p:txBody>
          <a:bodyPr anchor="b"/>
          <a:lstStyle>
            <a:lvl1pPr algn="ctr">
              <a:defRPr sz="8400"/>
            </a:lvl1pPr>
          </a:lstStyle>
          <a:p>
            <a:r>
              <a:t>タイトルテキスト</a:t>
            </a:r>
          </a:p>
        </p:txBody>
      </p:sp>
      <p:sp>
        <p:nvSpPr>
          <p:cNvPr id="189" name="本文レベル1…"/>
          <p:cNvSpPr txBox="1">
            <a:spLocks noGrp="1"/>
          </p:cNvSpPr>
          <p:nvPr>
            <p:ph type="body" sz="quarter" idx="1"/>
          </p:nvPr>
        </p:nvSpPr>
        <p:spPr>
          <a:xfrm>
            <a:off x="1625599" y="5122895"/>
            <a:ext cx="9753601" cy="2354873"/>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90" name="スライド番号"/>
          <p:cNvSpPr txBox="1">
            <a:spLocks noGrp="1"/>
          </p:cNvSpPr>
          <p:nvPr>
            <p:ph type="sldNum" sz="quarter" idx="2"/>
          </p:nvPr>
        </p:nvSpPr>
        <p:spPr>
          <a:xfrm>
            <a:off x="11762002" y="9130191"/>
            <a:ext cx="348721" cy="3391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197" name="タイトルテキスト"/>
          <p:cNvSpPr txBox="1">
            <a:spLocks noGrp="1"/>
          </p:cNvSpPr>
          <p:nvPr>
            <p:ph type="title"/>
          </p:nvPr>
        </p:nvSpPr>
        <p:spPr>
          <a:xfrm>
            <a:off x="975358" y="1596248"/>
            <a:ext cx="11054083" cy="3395701"/>
          </a:xfrm>
          <a:prstGeom prst="rect">
            <a:avLst/>
          </a:prstGeom>
        </p:spPr>
        <p:txBody>
          <a:bodyPr lIns="65022" tIns="65022" rIns="65022" bIns="65022" anchor="b"/>
          <a:lstStyle>
            <a:lvl1pPr algn="ctr">
              <a:defRPr sz="8400"/>
            </a:lvl1pPr>
          </a:lstStyle>
          <a:p>
            <a:r>
              <a:t>タイトルテキスト</a:t>
            </a:r>
          </a:p>
        </p:txBody>
      </p:sp>
      <p:sp>
        <p:nvSpPr>
          <p:cNvPr id="198" name="本文レベル1…"/>
          <p:cNvSpPr txBox="1">
            <a:spLocks noGrp="1"/>
          </p:cNvSpPr>
          <p:nvPr>
            <p:ph type="body" sz="quarter" idx="1"/>
          </p:nvPr>
        </p:nvSpPr>
        <p:spPr>
          <a:xfrm>
            <a:off x="1625599" y="5122895"/>
            <a:ext cx="9753601" cy="2354867"/>
          </a:xfrm>
          <a:prstGeom prst="rect">
            <a:avLst/>
          </a:prstGeom>
        </p:spPr>
        <p:txBody>
          <a:bodyPr lIns="65022" tIns="65022" rIns="65022" bIns="65022"/>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199" name="スライド番号"/>
          <p:cNvSpPr txBox="1">
            <a:spLocks noGrp="1"/>
          </p:cNvSpPr>
          <p:nvPr>
            <p:ph type="sldNum" sz="quarter" idx="2"/>
          </p:nvPr>
        </p:nvSpPr>
        <p:spPr>
          <a:xfrm>
            <a:off x="11761999" y="9130190"/>
            <a:ext cx="348723" cy="339198"/>
          </a:xfrm>
          <a:prstGeom prst="rect">
            <a:avLst/>
          </a:prstGeom>
        </p:spPr>
        <p:txBody>
          <a:bodyPr lIns="65022" tIns="65022" rIns="65022" bIns="65022"/>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4_タイトル スライド">
    <p:spTree>
      <p:nvGrpSpPr>
        <p:cNvPr id="1" name=""/>
        <p:cNvGrpSpPr/>
        <p:nvPr/>
      </p:nvGrpSpPr>
      <p:grpSpPr>
        <a:xfrm>
          <a:off x="0" y="0"/>
          <a:ext cx="0" cy="0"/>
          <a:chOff x="0" y="0"/>
          <a:chExt cx="0" cy="0"/>
        </a:xfrm>
      </p:grpSpPr>
      <p:grpSp>
        <p:nvGrpSpPr>
          <p:cNvPr id="208" name="グループ化 15"/>
          <p:cNvGrpSpPr/>
          <p:nvPr/>
        </p:nvGrpSpPr>
        <p:grpSpPr>
          <a:xfrm>
            <a:off x="-1" y="1219198"/>
            <a:ext cx="12334107" cy="5496081"/>
            <a:chOff x="0" y="0"/>
            <a:chExt cx="12334105" cy="5496079"/>
          </a:xfrm>
        </p:grpSpPr>
        <p:pic>
          <p:nvPicPr>
            <p:cNvPr id="206" name="Google Shape;10;p55" descr="Google Shape;10;p5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12334105" cy="5496079"/>
            </a:xfrm>
            <a:prstGeom prst="rect">
              <a:avLst/>
            </a:prstGeom>
            <a:ln w="12700" cap="flat">
              <a:noFill/>
              <a:miter lim="400000"/>
            </a:ln>
            <a:effectLst/>
          </p:spPr>
        </p:pic>
        <p:pic>
          <p:nvPicPr>
            <p:cNvPr id="207" name="Google Shape;11;p55" descr="Google Shape;11;p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548327" cy="4331123"/>
            </a:xfrm>
            <a:prstGeom prst="rect">
              <a:avLst/>
            </a:prstGeom>
            <a:ln w="12700" cap="flat">
              <a:noFill/>
              <a:miter lim="400000"/>
            </a:ln>
            <a:effectLst/>
          </p:spPr>
        </p:pic>
      </p:grpSp>
      <p:grpSp>
        <p:nvGrpSpPr>
          <p:cNvPr id="211" name="グループ化 12"/>
          <p:cNvGrpSpPr/>
          <p:nvPr/>
        </p:nvGrpSpPr>
        <p:grpSpPr>
          <a:xfrm>
            <a:off x="4118185" y="4573941"/>
            <a:ext cx="8886616" cy="3960460"/>
            <a:chOff x="0" y="0"/>
            <a:chExt cx="8886615" cy="3960460"/>
          </a:xfrm>
        </p:grpSpPr>
        <p:pic>
          <p:nvPicPr>
            <p:cNvPr id="209" name="Google Shape;10;p55" descr="Google Shape;10;p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8886616" cy="3960460"/>
            </a:xfrm>
            <a:prstGeom prst="rect">
              <a:avLst/>
            </a:prstGeom>
            <a:ln w="12700" cap="flat">
              <a:noFill/>
              <a:miter lim="400000"/>
            </a:ln>
            <a:effectLst/>
          </p:spPr>
        </p:pic>
        <p:pic>
          <p:nvPicPr>
            <p:cNvPr id="210" name="Google Shape;11;p55" descr="Google Shape;11;p5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343953" y="1899907"/>
              <a:ext cx="4542662" cy="2060553"/>
            </a:xfrm>
            <a:prstGeom prst="rect">
              <a:avLst/>
            </a:prstGeom>
            <a:ln w="12700" cap="flat">
              <a:noFill/>
              <a:miter lim="400000"/>
            </a:ln>
            <a:effectLst/>
          </p:spPr>
        </p:pic>
      </p:grpSp>
      <p:sp>
        <p:nvSpPr>
          <p:cNvPr id="212" name="テキスト ボックス 1"/>
          <p:cNvSpPr txBox="1"/>
          <p:nvPr/>
        </p:nvSpPr>
        <p:spPr>
          <a:xfrm>
            <a:off x="386478" y="1264407"/>
            <a:ext cx="5937151" cy="986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6" tIns="48766" rIns="48766" bIns="48766" anchor="ctr">
            <a:spAutoFit/>
          </a:bodyPr>
          <a:lstStyle/>
          <a:p>
            <a:pPr defTabSz="1300480">
              <a:defRPr>
                <a:latin typeface="A-OTF 新ゴ Pro B"/>
                <a:ea typeface="A-OTF 新ゴ Pro B"/>
                <a:cs typeface="A-OTF 新ゴ Pro B"/>
                <a:sym typeface="A-OTF 新ゴ Pro B"/>
              </a:defRPr>
            </a:pPr>
            <a:r>
              <a:t>共助資本主義</a:t>
            </a:r>
          </a:p>
          <a:p>
            <a:pPr defTabSz="1300480">
              <a:defRPr sz="2800">
                <a:latin typeface="A-OTF 新ゴ Pro H"/>
                <a:ea typeface="A-OTF 新ゴ Pro H"/>
                <a:cs typeface="A-OTF 新ゴ Pro H"/>
                <a:sym typeface="A-OTF 新ゴ Pro H"/>
              </a:defRPr>
            </a:pPr>
            <a:r>
              <a:t>第3回マルチセクター・ダイアローグ</a:t>
            </a:r>
          </a:p>
        </p:txBody>
      </p:sp>
      <p:grpSp>
        <p:nvGrpSpPr>
          <p:cNvPr id="215" name="グループ化 4"/>
          <p:cNvGrpSpPr/>
          <p:nvPr/>
        </p:nvGrpSpPr>
        <p:grpSpPr>
          <a:xfrm>
            <a:off x="9611726" y="1446333"/>
            <a:ext cx="3104909" cy="622688"/>
            <a:chOff x="0" y="0"/>
            <a:chExt cx="3104908" cy="622686"/>
          </a:xfrm>
        </p:grpSpPr>
        <p:pic>
          <p:nvPicPr>
            <p:cNvPr id="213" name="図 5" descr="図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 y="-1"/>
              <a:ext cx="2014439" cy="622688"/>
            </a:xfrm>
            <a:prstGeom prst="rect">
              <a:avLst/>
            </a:prstGeom>
            <a:ln w="12700" cap="flat">
              <a:noFill/>
              <a:miter lim="400000"/>
            </a:ln>
            <a:effectLst/>
          </p:spPr>
        </p:pic>
        <p:pic>
          <p:nvPicPr>
            <p:cNvPr id="214" name="図 6" descr="図 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089741" y="-1"/>
              <a:ext cx="1015167" cy="622688"/>
            </a:xfrm>
            <a:prstGeom prst="rect">
              <a:avLst/>
            </a:prstGeom>
            <a:ln w="12700" cap="flat">
              <a:noFill/>
              <a:miter lim="400000"/>
            </a:ln>
            <a:effectLst/>
          </p:spPr>
        </p:pic>
      </p:grpSp>
      <p:sp>
        <p:nvSpPr>
          <p:cNvPr id="216" name="スライド番号"/>
          <p:cNvSpPr txBox="1">
            <a:spLocks noGrp="1"/>
          </p:cNvSpPr>
          <p:nvPr>
            <p:ph type="sldNum" sz="quarter" idx="2"/>
          </p:nvPr>
        </p:nvSpPr>
        <p:spPr>
          <a:xfrm>
            <a:off x="8983854" y="7829890"/>
            <a:ext cx="336255" cy="338835"/>
          </a:xfrm>
          <a:prstGeom prst="rect">
            <a:avLst/>
          </a:prstGeom>
        </p:spPr>
        <p:txBody>
          <a:bodyPr lIns="48766" tIns="48766" rIns="48766" bIns="48766"/>
          <a:lstStyle>
            <a:lvl1pPr defTabSz="1300480">
              <a:defRPr>
                <a:solidFill>
                  <a:srgbClr val="000000"/>
                </a:solidFill>
                <a:latin typeface="+mn-lt"/>
                <a:ea typeface="+mn-ea"/>
                <a:cs typeface="+mn-cs"/>
                <a:sym typeface="游ゴシック"/>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223" name="タイトルテキスト"/>
          <p:cNvSpPr txBox="1">
            <a:spLocks noGrp="1"/>
          </p:cNvSpPr>
          <p:nvPr>
            <p:ph type="title"/>
          </p:nvPr>
        </p:nvSpPr>
        <p:spPr>
          <a:xfrm>
            <a:off x="975358" y="1596248"/>
            <a:ext cx="11054083" cy="3395701"/>
          </a:xfrm>
          <a:prstGeom prst="rect">
            <a:avLst/>
          </a:prstGeom>
        </p:spPr>
        <p:txBody>
          <a:bodyPr anchor="b"/>
          <a:lstStyle>
            <a:lvl1pPr algn="ctr">
              <a:defRPr sz="8400"/>
            </a:lvl1pPr>
          </a:lstStyle>
          <a:p>
            <a:r>
              <a:t>タイトルテキスト</a:t>
            </a:r>
          </a:p>
        </p:txBody>
      </p:sp>
      <p:sp>
        <p:nvSpPr>
          <p:cNvPr id="224" name="本文レベル1…"/>
          <p:cNvSpPr txBox="1">
            <a:spLocks noGrp="1"/>
          </p:cNvSpPr>
          <p:nvPr>
            <p:ph type="body" sz="quarter" idx="1"/>
          </p:nvPr>
        </p:nvSpPr>
        <p:spPr>
          <a:xfrm>
            <a:off x="1625599" y="5122896"/>
            <a:ext cx="9753601" cy="2354872"/>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225" name="スライド番号"/>
          <p:cNvSpPr txBox="1">
            <a:spLocks noGrp="1"/>
          </p:cNvSpPr>
          <p:nvPr>
            <p:ph type="sldNum" sz="quarter" idx="2"/>
          </p:nvPr>
        </p:nvSpPr>
        <p:spPr>
          <a:xfrm>
            <a:off x="11762001" y="9130191"/>
            <a:ext cx="348722" cy="3391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32" name="タイトルテキスト"/>
          <p:cNvSpPr txBox="1">
            <a:spLocks noGrp="1"/>
          </p:cNvSpPr>
          <p:nvPr>
            <p:ph type="title"/>
          </p:nvPr>
        </p:nvSpPr>
        <p:spPr>
          <a:xfrm>
            <a:off x="975358" y="1596248"/>
            <a:ext cx="11054083" cy="3395701"/>
          </a:xfrm>
          <a:prstGeom prst="rect">
            <a:avLst/>
          </a:prstGeom>
        </p:spPr>
        <p:txBody>
          <a:bodyPr lIns="64993" tIns="64993" rIns="64993" bIns="64993" anchor="b"/>
          <a:lstStyle>
            <a:lvl1pPr algn="ctr">
              <a:defRPr sz="8400">
                <a:latin typeface="Calibri"/>
                <a:ea typeface="Calibri"/>
                <a:cs typeface="Calibri"/>
                <a:sym typeface="Calibri"/>
              </a:defRPr>
            </a:lvl1pPr>
          </a:lstStyle>
          <a:p>
            <a:r>
              <a:t>タイトルテキスト</a:t>
            </a:r>
          </a:p>
        </p:txBody>
      </p:sp>
      <p:sp>
        <p:nvSpPr>
          <p:cNvPr id="233" name="本文レベル1…"/>
          <p:cNvSpPr txBox="1">
            <a:spLocks noGrp="1"/>
          </p:cNvSpPr>
          <p:nvPr>
            <p:ph type="body" sz="quarter" idx="1"/>
          </p:nvPr>
        </p:nvSpPr>
        <p:spPr>
          <a:xfrm>
            <a:off x="1625599" y="5122896"/>
            <a:ext cx="9753603" cy="2354872"/>
          </a:xfrm>
          <a:prstGeom prst="rect">
            <a:avLst/>
          </a:prstGeom>
        </p:spPr>
        <p:txBody>
          <a:bodyPr lIns="64993" tIns="64993" rIns="64993" bIns="64993"/>
          <a:lstStyle>
            <a:lvl1pPr marL="0" indent="325120" algn="ctr">
              <a:buSzTx/>
              <a:buFontTx/>
              <a:buNone/>
              <a:defRPr sz="3400"/>
            </a:lvl1pPr>
            <a:lvl2pPr marL="0" indent="325120" algn="ctr">
              <a:buSzTx/>
              <a:buFontTx/>
              <a:buNone/>
              <a:defRPr sz="3400"/>
            </a:lvl2pPr>
            <a:lvl3pPr marL="0" indent="325120" algn="ctr">
              <a:buSzTx/>
              <a:buFontTx/>
              <a:buNone/>
              <a:defRPr sz="3400"/>
            </a:lvl3pPr>
            <a:lvl4pPr marL="0" indent="325120" algn="ctr">
              <a:buSzTx/>
              <a:buFontTx/>
              <a:buNone/>
              <a:defRPr sz="3400"/>
            </a:lvl4pPr>
            <a:lvl5pPr marL="0" indent="32512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234" name="スライド番号"/>
          <p:cNvSpPr txBox="1">
            <a:spLocks noGrp="1"/>
          </p:cNvSpPr>
          <p:nvPr>
            <p:ph type="sldNum" sz="quarter" idx="2"/>
          </p:nvPr>
        </p:nvSpPr>
        <p:spPr>
          <a:xfrm>
            <a:off x="11762056" y="9130218"/>
            <a:ext cx="348667" cy="339142"/>
          </a:xfrm>
          <a:prstGeom prst="rect">
            <a:avLst/>
          </a:prstGeom>
        </p:spPr>
        <p:txBody>
          <a:bodyPr lIns="64993" tIns="64993" rIns="64993" bIns="64993"/>
          <a:lstStyle>
            <a:lvl1pPr defTabSz="1300480"/>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241" name="タイトルテキスト"/>
          <p:cNvSpPr txBox="1">
            <a:spLocks noGrp="1"/>
          </p:cNvSpPr>
          <p:nvPr>
            <p:ph type="title"/>
          </p:nvPr>
        </p:nvSpPr>
        <p:spPr>
          <a:xfrm>
            <a:off x="975359" y="1596248"/>
            <a:ext cx="11054082" cy="3395700"/>
          </a:xfrm>
          <a:prstGeom prst="rect">
            <a:avLst/>
          </a:prstGeom>
        </p:spPr>
        <p:txBody>
          <a:bodyPr lIns="65021" tIns="65021" rIns="65021" bIns="65021" anchor="b"/>
          <a:lstStyle>
            <a:lvl1pPr algn="ctr">
              <a:defRPr sz="8400"/>
            </a:lvl1pPr>
          </a:lstStyle>
          <a:p>
            <a:r>
              <a:t>タイトルテキスト</a:t>
            </a:r>
          </a:p>
        </p:txBody>
      </p:sp>
      <p:sp>
        <p:nvSpPr>
          <p:cNvPr id="242" name="本文レベル1…"/>
          <p:cNvSpPr txBox="1">
            <a:spLocks noGrp="1"/>
          </p:cNvSpPr>
          <p:nvPr>
            <p:ph type="body" sz="quarter" idx="1"/>
          </p:nvPr>
        </p:nvSpPr>
        <p:spPr>
          <a:xfrm>
            <a:off x="1625599" y="5122897"/>
            <a:ext cx="9753601" cy="2354870"/>
          </a:xfrm>
          <a:prstGeom prst="rect">
            <a:avLst/>
          </a:prstGeom>
        </p:spPr>
        <p:txBody>
          <a:bodyPr lIns="65021" tIns="65021" rIns="65021" bIns="65021"/>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243" name="スライド番号"/>
          <p:cNvSpPr txBox="1">
            <a:spLocks noGrp="1"/>
          </p:cNvSpPr>
          <p:nvPr>
            <p:ph type="sldNum" sz="quarter" idx="2"/>
          </p:nvPr>
        </p:nvSpPr>
        <p:spPr>
          <a:xfrm>
            <a:off x="11762000" y="9130191"/>
            <a:ext cx="348722" cy="339196"/>
          </a:xfrm>
          <a:prstGeom prst="rect">
            <a:avLst/>
          </a:prstGeom>
        </p:spPr>
        <p:txBody>
          <a:bodyPr lIns="65021" tIns="65021" rIns="65021" bIns="65021"/>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250" name="タイトルテキスト"/>
          <p:cNvSpPr txBox="1">
            <a:spLocks noGrp="1"/>
          </p:cNvSpPr>
          <p:nvPr>
            <p:ph type="title"/>
          </p:nvPr>
        </p:nvSpPr>
        <p:spPr>
          <a:xfrm>
            <a:off x="975359" y="1596248"/>
            <a:ext cx="11054082" cy="3395700"/>
          </a:xfrm>
          <a:prstGeom prst="rect">
            <a:avLst/>
          </a:prstGeom>
        </p:spPr>
        <p:txBody>
          <a:bodyPr lIns="65022" tIns="65022" rIns="65022" bIns="65022" anchor="b"/>
          <a:lstStyle>
            <a:lvl1pPr algn="ctr">
              <a:defRPr sz="8400"/>
            </a:lvl1pPr>
          </a:lstStyle>
          <a:p>
            <a:r>
              <a:t>タイトルテキスト</a:t>
            </a:r>
          </a:p>
        </p:txBody>
      </p:sp>
      <p:sp>
        <p:nvSpPr>
          <p:cNvPr id="251" name="本文レベル1…"/>
          <p:cNvSpPr txBox="1">
            <a:spLocks noGrp="1"/>
          </p:cNvSpPr>
          <p:nvPr>
            <p:ph type="body" sz="quarter" idx="1"/>
          </p:nvPr>
        </p:nvSpPr>
        <p:spPr>
          <a:xfrm>
            <a:off x="1625599" y="5122897"/>
            <a:ext cx="9753601" cy="2354864"/>
          </a:xfrm>
          <a:prstGeom prst="rect">
            <a:avLst/>
          </a:prstGeom>
        </p:spPr>
        <p:txBody>
          <a:bodyPr lIns="65022" tIns="65022" rIns="65022" bIns="65022"/>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252" name="スライド番号"/>
          <p:cNvSpPr txBox="1">
            <a:spLocks noGrp="1"/>
          </p:cNvSpPr>
          <p:nvPr>
            <p:ph type="sldNum" sz="quarter" idx="2"/>
          </p:nvPr>
        </p:nvSpPr>
        <p:spPr>
          <a:xfrm>
            <a:off x="11761997" y="9130189"/>
            <a:ext cx="348724" cy="339200"/>
          </a:xfrm>
          <a:prstGeom prst="rect">
            <a:avLst/>
          </a:prstGeom>
        </p:spPr>
        <p:txBody>
          <a:bodyPr lIns="65022" tIns="65022" rIns="65022" bIns="65022"/>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59" name="タイトルテキスト"/>
          <p:cNvSpPr txBox="1">
            <a:spLocks noGrp="1"/>
          </p:cNvSpPr>
          <p:nvPr>
            <p:ph type="title"/>
          </p:nvPr>
        </p:nvSpPr>
        <p:spPr>
          <a:xfrm>
            <a:off x="894079" y="1608666"/>
            <a:ext cx="11216642" cy="1413935"/>
          </a:xfrm>
          <a:prstGeom prst="rect">
            <a:avLst/>
          </a:prstGeom>
        </p:spPr>
        <p:txBody>
          <a:bodyPr lIns="48767" tIns="48767" rIns="48767" bIns="48767"/>
          <a:lstStyle>
            <a:lvl1pPr>
              <a:defRPr>
                <a:latin typeface="游ゴシック Light"/>
                <a:ea typeface="游ゴシック Light"/>
                <a:cs typeface="游ゴシック Light"/>
                <a:sym typeface="游ゴシック Light"/>
              </a:defRPr>
            </a:lvl1pPr>
          </a:lstStyle>
          <a:p>
            <a:r>
              <a:t>タイトルテキスト</a:t>
            </a:r>
          </a:p>
        </p:txBody>
      </p:sp>
      <p:sp>
        <p:nvSpPr>
          <p:cNvPr id="260" name="本文レベル1…"/>
          <p:cNvSpPr txBox="1">
            <a:spLocks noGrp="1"/>
          </p:cNvSpPr>
          <p:nvPr>
            <p:ph type="body" idx="1"/>
          </p:nvPr>
        </p:nvSpPr>
        <p:spPr>
          <a:xfrm>
            <a:off x="894079" y="3166533"/>
            <a:ext cx="11216642" cy="4641428"/>
          </a:xfrm>
          <a:prstGeom prst="rect">
            <a:avLst/>
          </a:prstGeom>
        </p:spPr>
        <p:txBody>
          <a:bodyPr lIns="48767" tIns="48767" rIns="48767" bIns="48767"/>
          <a:lstStyle>
            <a:lvl1pPr marL="310242" indent="-310242">
              <a:defRPr>
                <a:latin typeface="+mn-lt"/>
                <a:ea typeface="+mn-ea"/>
                <a:cs typeface="+mn-cs"/>
                <a:sym typeface="游ゴシック"/>
              </a:defRPr>
            </a:lvl1pPr>
            <a:lvl2pPr>
              <a:defRPr>
                <a:latin typeface="+mn-lt"/>
                <a:ea typeface="+mn-ea"/>
                <a:cs typeface="+mn-cs"/>
                <a:sym typeface="游ゴシック"/>
              </a:defRPr>
            </a:lvl2pPr>
            <a:lvl3pPr marL="1348739" indent="-434339">
              <a:defRPr>
                <a:latin typeface="+mn-lt"/>
                <a:ea typeface="+mn-ea"/>
                <a:cs typeface="+mn-cs"/>
                <a:sym typeface="游ゴシック"/>
              </a:defRPr>
            </a:lvl3pPr>
            <a:lvl4pPr>
              <a:defRPr>
                <a:latin typeface="+mn-lt"/>
                <a:ea typeface="+mn-ea"/>
                <a:cs typeface="+mn-cs"/>
                <a:sym typeface="游ゴシック"/>
              </a:defRPr>
            </a:lvl4pPr>
            <a:lvl5pPr>
              <a:defRPr>
                <a:latin typeface="+mn-lt"/>
                <a:ea typeface="+mn-ea"/>
                <a:cs typeface="+mn-cs"/>
                <a:sym typeface="游ゴシック"/>
              </a:defRPr>
            </a:lvl5pPr>
          </a:lstStyle>
          <a:p>
            <a:r>
              <a:t>本文レベル1</a:t>
            </a:r>
          </a:p>
          <a:p>
            <a:pPr lvl="1"/>
            <a:r>
              <a:t>本文レベル2</a:t>
            </a:r>
          </a:p>
          <a:p>
            <a:pPr lvl="2"/>
            <a:r>
              <a:t>本文レベル3</a:t>
            </a:r>
          </a:p>
          <a:p>
            <a:pPr lvl="3"/>
            <a:r>
              <a:t>本文レベル4</a:t>
            </a:r>
          </a:p>
          <a:p>
            <a:pPr lvl="4"/>
            <a:r>
              <a:t>本文レベル5</a:t>
            </a:r>
          </a:p>
        </p:txBody>
      </p:sp>
      <p:sp>
        <p:nvSpPr>
          <p:cNvPr id="261" name="スライド番号"/>
          <p:cNvSpPr txBox="1">
            <a:spLocks noGrp="1"/>
          </p:cNvSpPr>
          <p:nvPr>
            <p:ph type="sldNum" sz="quarter" idx="2"/>
          </p:nvPr>
        </p:nvSpPr>
        <p:spPr>
          <a:xfrm>
            <a:off x="11774464" y="8024622"/>
            <a:ext cx="336257" cy="338837"/>
          </a:xfrm>
          <a:prstGeom prst="rect">
            <a:avLst/>
          </a:prstGeom>
        </p:spPr>
        <p:txBody>
          <a:bodyPr lIns="48767" tIns="48767" rIns="48767" bIns="48767"/>
          <a:lstStyle>
            <a:lvl1pPr defTabSz="1300480">
              <a:defRPr>
                <a:latin typeface="+mn-lt"/>
                <a:ea typeface="+mn-ea"/>
                <a:cs typeface="+mn-cs"/>
                <a:sym typeface="游ゴシック"/>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268" name="タイトルテキスト"/>
          <p:cNvSpPr txBox="1">
            <a:spLocks noGrp="1"/>
          </p:cNvSpPr>
          <p:nvPr>
            <p:ph type="title"/>
          </p:nvPr>
        </p:nvSpPr>
        <p:spPr>
          <a:xfrm>
            <a:off x="975359" y="1596249"/>
            <a:ext cx="11054082" cy="3395699"/>
          </a:xfrm>
          <a:prstGeom prst="rect">
            <a:avLst/>
          </a:prstGeom>
        </p:spPr>
        <p:txBody>
          <a:bodyPr lIns="65023" tIns="65023" rIns="65023" bIns="65023" anchor="b"/>
          <a:lstStyle>
            <a:lvl1pPr algn="ctr">
              <a:defRPr sz="8400"/>
            </a:lvl1pPr>
          </a:lstStyle>
          <a:p>
            <a:r>
              <a:t>タイトルテキスト</a:t>
            </a:r>
          </a:p>
        </p:txBody>
      </p:sp>
      <p:sp>
        <p:nvSpPr>
          <p:cNvPr id="269" name="本文レベル1…"/>
          <p:cNvSpPr txBox="1">
            <a:spLocks noGrp="1"/>
          </p:cNvSpPr>
          <p:nvPr>
            <p:ph type="body" sz="quarter" idx="1"/>
          </p:nvPr>
        </p:nvSpPr>
        <p:spPr>
          <a:xfrm>
            <a:off x="1625599" y="5122898"/>
            <a:ext cx="9753601" cy="2354862"/>
          </a:xfrm>
          <a:prstGeom prst="rect">
            <a:avLst/>
          </a:prstGeom>
        </p:spPr>
        <p:txBody>
          <a:bodyPr lIns="65023" tIns="65023" rIns="65023" bIns="65023"/>
          <a:lstStyle>
            <a:lvl1pPr marL="0" indent="0" algn="ctr">
              <a:buSzTx/>
              <a:buFontTx/>
              <a:buNone/>
              <a:defRPr sz="3400"/>
            </a:lvl1pPr>
            <a:lvl2pPr marL="0" indent="457200" algn="ctr">
              <a:buSzTx/>
              <a:buFontTx/>
              <a:buNone/>
              <a:defRPr sz="3400"/>
            </a:lvl2pPr>
            <a:lvl3pPr marL="0" indent="914400" algn="ctr">
              <a:buSzTx/>
              <a:buFontTx/>
              <a:buNone/>
              <a:defRPr sz="3400"/>
            </a:lvl3pPr>
            <a:lvl4pPr marL="0" indent="1371600" algn="ctr">
              <a:buSzTx/>
              <a:buFontTx/>
              <a:buNone/>
              <a:defRPr sz="3400"/>
            </a:lvl4pPr>
            <a:lvl5pPr marL="0" indent="1828800" algn="ctr">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270" name="スライド番号"/>
          <p:cNvSpPr txBox="1">
            <a:spLocks noGrp="1"/>
          </p:cNvSpPr>
          <p:nvPr>
            <p:ph type="sldNum" sz="quarter" idx="2"/>
          </p:nvPr>
        </p:nvSpPr>
        <p:spPr>
          <a:xfrm>
            <a:off x="11761994" y="9130188"/>
            <a:ext cx="348727" cy="339202"/>
          </a:xfrm>
          <a:prstGeom prst="rect">
            <a:avLst/>
          </a:prstGeom>
        </p:spPr>
        <p:txBody>
          <a:bodyPr lIns="65023" tIns="65023" rIns="65023" bIns="65023"/>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セクション見出し">
    <p:spTree>
      <p:nvGrpSpPr>
        <p:cNvPr id="1" name=""/>
        <p:cNvGrpSpPr/>
        <p:nvPr/>
      </p:nvGrpSpPr>
      <p:grpSpPr>
        <a:xfrm>
          <a:off x="0" y="0"/>
          <a:ext cx="0" cy="0"/>
          <a:chOff x="0" y="0"/>
          <a:chExt cx="0" cy="0"/>
        </a:xfrm>
      </p:grpSpPr>
      <p:sp>
        <p:nvSpPr>
          <p:cNvPr id="29" name="タイトルテキスト"/>
          <p:cNvSpPr txBox="1">
            <a:spLocks noGrp="1"/>
          </p:cNvSpPr>
          <p:nvPr>
            <p:ph type="title"/>
          </p:nvPr>
        </p:nvSpPr>
        <p:spPr>
          <a:xfrm>
            <a:off x="887305" y="2431625"/>
            <a:ext cx="11216645" cy="4057233"/>
          </a:xfrm>
          <a:prstGeom prst="rect">
            <a:avLst/>
          </a:prstGeom>
        </p:spPr>
        <p:txBody>
          <a:bodyPr anchor="b"/>
          <a:lstStyle>
            <a:lvl1pPr>
              <a:defRPr sz="8400"/>
            </a:lvl1pPr>
          </a:lstStyle>
          <a:p>
            <a:r>
              <a:t>タイトルテキスト</a:t>
            </a:r>
          </a:p>
        </p:txBody>
      </p:sp>
      <p:sp>
        <p:nvSpPr>
          <p:cNvPr id="30" name="本文レベル1…"/>
          <p:cNvSpPr txBox="1">
            <a:spLocks noGrp="1"/>
          </p:cNvSpPr>
          <p:nvPr>
            <p:ph type="body" sz="quarter" idx="1"/>
          </p:nvPr>
        </p:nvSpPr>
        <p:spPr>
          <a:xfrm>
            <a:off x="887305" y="6527238"/>
            <a:ext cx="11216645" cy="2133607"/>
          </a:xfrm>
          <a:prstGeom prst="rect">
            <a:avLst/>
          </a:prstGeom>
        </p:spPr>
        <p:txBody>
          <a:bodyPr/>
          <a:lstStyle>
            <a:lvl1pPr marL="0" indent="0">
              <a:buSzTx/>
              <a:buFontTx/>
              <a:buNone/>
              <a:defRPr sz="3400"/>
            </a:lvl1pPr>
            <a:lvl2pPr marL="0" indent="0">
              <a:buSzTx/>
              <a:buFontTx/>
              <a:buNone/>
              <a:defRPr sz="3400"/>
            </a:lvl2pPr>
            <a:lvl3pPr marL="0" indent="0">
              <a:buSzTx/>
              <a:buFontTx/>
              <a:buNone/>
              <a:defRPr sz="3400"/>
            </a:lvl3pPr>
            <a:lvl4pPr marL="0" indent="0">
              <a:buSzTx/>
              <a:buFontTx/>
              <a:buNone/>
              <a:defRPr sz="3400"/>
            </a:lvl4pPr>
            <a:lvl5pPr marL="0" indent="0">
              <a:buSzTx/>
              <a:buFontTx/>
              <a:buNone/>
              <a:defRPr sz="3400"/>
            </a:lvl5pPr>
          </a:lstStyle>
          <a:p>
            <a:r>
              <a:t>本文レベル1</a:t>
            </a:r>
          </a:p>
          <a:p>
            <a:pPr lvl="1"/>
            <a:r>
              <a:t>本文レベル2</a:t>
            </a:r>
          </a:p>
          <a:p>
            <a:pPr lvl="2"/>
            <a:r>
              <a:t>本文レベル3</a:t>
            </a:r>
          </a:p>
          <a:p>
            <a:pPr lvl="3"/>
            <a:r>
              <a:t>本文レベル4</a:t>
            </a:r>
          </a:p>
          <a:p>
            <a:pPr lvl="4"/>
            <a:r>
              <a:t>本文レベル5</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38" name="タイトルテキスト"/>
          <p:cNvSpPr txBox="1">
            <a:spLocks noGrp="1"/>
          </p:cNvSpPr>
          <p:nvPr>
            <p:ph type="title"/>
          </p:nvPr>
        </p:nvSpPr>
        <p:spPr>
          <a:prstGeom prst="rect">
            <a:avLst/>
          </a:prstGeom>
        </p:spPr>
        <p:txBody>
          <a:bodyPr/>
          <a:lstStyle/>
          <a:p>
            <a:r>
              <a:t>タイトルテキスト</a:t>
            </a:r>
          </a:p>
        </p:txBody>
      </p:sp>
      <p:sp>
        <p:nvSpPr>
          <p:cNvPr id="39" name="本文レベル1…"/>
          <p:cNvSpPr txBox="1">
            <a:spLocks noGrp="1"/>
          </p:cNvSpPr>
          <p:nvPr>
            <p:ph type="body" sz="half" idx="1"/>
          </p:nvPr>
        </p:nvSpPr>
        <p:spPr>
          <a:xfrm>
            <a:off x="894077" y="2596444"/>
            <a:ext cx="5527045" cy="618857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47" name="タイトルテキスト"/>
          <p:cNvSpPr txBox="1">
            <a:spLocks noGrp="1"/>
          </p:cNvSpPr>
          <p:nvPr>
            <p:ph type="title"/>
          </p:nvPr>
        </p:nvSpPr>
        <p:spPr>
          <a:xfrm>
            <a:off x="895773" y="519288"/>
            <a:ext cx="11216645" cy="1885248"/>
          </a:xfrm>
          <a:prstGeom prst="rect">
            <a:avLst/>
          </a:prstGeom>
        </p:spPr>
        <p:txBody>
          <a:bodyPr/>
          <a:lstStyle/>
          <a:p>
            <a:r>
              <a:t>タイトルテキスト</a:t>
            </a:r>
          </a:p>
        </p:txBody>
      </p:sp>
      <p:sp>
        <p:nvSpPr>
          <p:cNvPr id="48" name="本文レベル1…"/>
          <p:cNvSpPr txBox="1">
            <a:spLocks noGrp="1"/>
          </p:cNvSpPr>
          <p:nvPr>
            <p:ph type="body" sz="quarter" idx="1"/>
          </p:nvPr>
        </p:nvSpPr>
        <p:spPr>
          <a:xfrm>
            <a:off x="895773" y="2390987"/>
            <a:ext cx="5501647" cy="1171794"/>
          </a:xfrm>
          <a:prstGeom prst="rect">
            <a:avLst/>
          </a:prstGeom>
        </p:spPr>
        <p:txBody>
          <a:bodyPr anchor="b"/>
          <a:lstStyle>
            <a:lvl1pPr marL="0" indent="0">
              <a:buSzTx/>
              <a:buFontTx/>
              <a:buNone/>
              <a:defRPr sz="3400" b="1"/>
            </a:lvl1pPr>
            <a:lvl2pPr marL="0" indent="0">
              <a:buSzTx/>
              <a:buFontTx/>
              <a:buNone/>
              <a:defRPr sz="3400" b="1"/>
            </a:lvl2pPr>
            <a:lvl3pPr marL="0" indent="0">
              <a:buSzTx/>
              <a:buFontTx/>
              <a:buNone/>
              <a:defRPr sz="3400" b="1"/>
            </a:lvl3pPr>
            <a:lvl4pPr marL="0" indent="0">
              <a:buSzTx/>
              <a:buFontTx/>
              <a:buNone/>
              <a:defRPr sz="3400" b="1"/>
            </a:lvl4pPr>
            <a:lvl5pPr marL="0" indent="0">
              <a:buSzTx/>
              <a:buFontTx/>
              <a:buNone/>
              <a:defRPr sz="3400" b="1"/>
            </a:lvl5pPr>
          </a:lstStyle>
          <a:p>
            <a:r>
              <a:t>本文レベル1</a:t>
            </a:r>
          </a:p>
          <a:p>
            <a:pPr lvl="1"/>
            <a:r>
              <a:t>本文レベル2</a:t>
            </a:r>
          </a:p>
          <a:p>
            <a:pPr lvl="2"/>
            <a:r>
              <a:t>本文レベル3</a:t>
            </a:r>
          </a:p>
          <a:p>
            <a:pPr lvl="3"/>
            <a:r>
              <a:t>本文レベル4</a:t>
            </a:r>
          </a:p>
          <a:p>
            <a:pPr lvl="4"/>
            <a:r>
              <a:t>本文レベル5</a:t>
            </a:r>
          </a:p>
        </p:txBody>
      </p:sp>
      <p:sp>
        <p:nvSpPr>
          <p:cNvPr id="49" name="Text Placeholder 4"/>
          <p:cNvSpPr>
            <a:spLocks noGrp="1"/>
          </p:cNvSpPr>
          <p:nvPr>
            <p:ph type="body" sz="quarter" idx="21"/>
          </p:nvPr>
        </p:nvSpPr>
        <p:spPr>
          <a:xfrm>
            <a:off x="6583680" y="2390987"/>
            <a:ext cx="5528741" cy="1171788"/>
          </a:xfrm>
          <a:prstGeom prst="rect">
            <a:avLst/>
          </a:prstGeom>
        </p:spPr>
        <p:txBody>
          <a:bodyPr anchor="b"/>
          <a:lstStyle/>
          <a:p>
            <a:endParaRPr/>
          </a:p>
        </p:txBody>
      </p:sp>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57" name="タイトルテキスト"/>
          <p:cNvSpPr txBox="1">
            <a:spLocks noGrp="1"/>
          </p:cNvSpPr>
          <p:nvPr>
            <p:ph type="title"/>
          </p:nvPr>
        </p:nvSpPr>
        <p:spPr>
          <a:prstGeom prst="rect">
            <a:avLst/>
          </a:prstGeom>
        </p:spPr>
        <p:txBody>
          <a:bodyPr/>
          <a:lstStyle/>
          <a:p>
            <a:r>
              <a:t>タイトルテキスト</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6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付きのコンテンツ">
    <p:spTree>
      <p:nvGrpSpPr>
        <p:cNvPr id="1" name=""/>
        <p:cNvGrpSpPr/>
        <p:nvPr/>
      </p:nvGrpSpPr>
      <p:grpSpPr>
        <a:xfrm>
          <a:off x="0" y="0"/>
          <a:ext cx="0" cy="0"/>
          <a:chOff x="0" y="0"/>
          <a:chExt cx="0" cy="0"/>
        </a:xfrm>
      </p:grpSpPr>
      <p:sp>
        <p:nvSpPr>
          <p:cNvPr id="72" name="タイトルテキスト"/>
          <p:cNvSpPr txBox="1">
            <a:spLocks noGrp="1"/>
          </p:cNvSpPr>
          <p:nvPr>
            <p:ph type="title"/>
          </p:nvPr>
        </p:nvSpPr>
        <p:spPr>
          <a:xfrm>
            <a:off x="895773" y="650238"/>
            <a:ext cx="4194389" cy="2275844"/>
          </a:xfrm>
          <a:prstGeom prst="rect">
            <a:avLst/>
          </a:prstGeom>
        </p:spPr>
        <p:txBody>
          <a:bodyPr anchor="b"/>
          <a:lstStyle>
            <a:lvl1pPr>
              <a:defRPr sz="4400"/>
            </a:lvl1pPr>
          </a:lstStyle>
          <a:p>
            <a:r>
              <a:t>タイトルテキスト</a:t>
            </a:r>
          </a:p>
        </p:txBody>
      </p:sp>
      <p:sp>
        <p:nvSpPr>
          <p:cNvPr id="73" name="本文レベル1…"/>
          <p:cNvSpPr txBox="1">
            <a:spLocks noGrp="1"/>
          </p:cNvSpPr>
          <p:nvPr>
            <p:ph type="body" sz="half" idx="1"/>
          </p:nvPr>
        </p:nvSpPr>
        <p:spPr>
          <a:xfrm>
            <a:off x="5528733" y="1404335"/>
            <a:ext cx="6583686" cy="6931385"/>
          </a:xfrm>
          <a:prstGeom prst="rect">
            <a:avLst/>
          </a:prstGeom>
        </p:spPr>
        <p:txBody>
          <a:bodyPr/>
          <a:lstStyle>
            <a:lvl1pPr marL="314325" indent="-314325">
              <a:defRPr sz="4400"/>
            </a:lvl1pPr>
            <a:lvl2pPr marL="816427" indent="-359227">
              <a:defRPr sz="4400"/>
            </a:lvl2pPr>
            <a:lvl3pPr marL="1333500" indent="-419100">
              <a:defRPr sz="4400"/>
            </a:lvl3pPr>
            <a:lvl4pPr marL="1874520" indent="-502919">
              <a:defRPr sz="4400"/>
            </a:lvl4pPr>
            <a:lvl5pPr marL="2331720" indent="-502920">
              <a:defRPr sz="4400"/>
            </a:lvl5pPr>
          </a:lstStyle>
          <a:p>
            <a:r>
              <a:t>本文レベル1</a:t>
            </a:r>
          </a:p>
          <a:p>
            <a:pPr lvl="1"/>
            <a:r>
              <a:t>本文レベル2</a:t>
            </a:r>
          </a:p>
          <a:p>
            <a:pPr lvl="2"/>
            <a:r>
              <a:t>本文レベル3</a:t>
            </a:r>
          </a:p>
          <a:p>
            <a:pPr lvl="3"/>
            <a:r>
              <a:t>本文レベル4</a:t>
            </a:r>
          </a:p>
          <a:p>
            <a:pPr lvl="4"/>
            <a:r>
              <a:t>本文レベル5</a:t>
            </a:r>
          </a:p>
        </p:txBody>
      </p:sp>
      <p:sp>
        <p:nvSpPr>
          <p:cNvPr id="74" name="Text Placeholder 3"/>
          <p:cNvSpPr>
            <a:spLocks noGrp="1"/>
          </p:cNvSpPr>
          <p:nvPr>
            <p:ph type="body" sz="quarter" idx="21"/>
          </p:nvPr>
        </p:nvSpPr>
        <p:spPr>
          <a:xfrm>
            <a:off x="895767" y="2926077"/>
            <a:ext cx="4194400" cy="5420932"/>
          </a:xfrm>
          <a:prstGeom prst="rect">
            <a:avLst/>
          </a:prstGeom>
        </p:spPr>
        <p:txBody>
          <a:bodyPr/>
          <a:lstStyle/>
          <a:p>
            <a:endParaRPr/>
          </a:p>
        </p:txBody>
      </p:sp>
      <p:sp>
        <p:nvSpPr>
          <p:cNvPr id="7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付きの図">
    <p:spTree>
      <p:nvGrpSpPr>
        <p:cNvPr id="1" name=""/>
        <p:cNvGrpSpPr/>
        <p:nvPr/>
      </p:nvGrpSpPr>
      <p:grpSpPr>
        <a:xfrm>
          <a:off x="0" y="0"/>
          <a:ext cx="0" cy="0"/>
          <a:chOff x="0" y="0"/>
          <a:chExt cx="0" cy="0"/>
        </a:xfrm>
      </p:grpSpPr>
      <p:sp>
        <p:nvSpPr>
          <p:cNvPr id="82" name="タイトルテキスト"/>
          <p:cNvSpPr txBox="1">
            <a:spLocks noGrp="1"/>
          </p:cNvSpPr>
          <p:nvPr>
            <p:ph type="title"/>
          </p:nvPr>
        </p:nvSpPr>
        <p:spPr>
          <a:xfrm>
            <a:off x="895773" y="650238"/>
            <a:ext cx="4194389" cy="2275844"/>
          </a:xfrm>
          <a:prstGeom prst="rect">
            <a:avLst/>
          </a:prstGeom>
        </p:spPr>
        <p:txBody>
          <a:bodyPr anchor="b"/>
          <a:lstStyle>
            <a:lvl1pPr>
              <a:defRPr sz="4400"/>
            </a:lvl1pPr>
          </a:lstStyle>
          <a:p>
            <a:r>
              <a:t>タイトルテキスト</a:t>
            </a:r>
          </a:p>
        </p:txBody>
      </p:sp>
      <p:sp>
        <p:nvSpPr>
          <p:cNvPr id="83" name="Picture Placeholder 2"/>
          <p:cNvSpPr>
            <a:spLocks noGrp="1"/>
          </p:cNvSpPr>
          <p:nvPr>
            <p:ph type="pic" sz="half" idx="21"/>
          </p:nvPr>
        </p:nvSpPr>
        <p:spPr>
          <a:xfrm>
            <a:off x="5528733" y="1404335"/>
            <a:ext cx="6583686" cy="6931385"/>
          </a:xfrm>
          <a:prstGeom prst="rect">
            <a:avLst/>
          </a:prstGeom>
        </p:spPr>
        <p:txBody>
          <a:bodyPr lIns="91439" tIns="45719" rIns="91439" bIns="45719">
            <a:noAutofit/>
          </a:bodyPr>
          <a:lstStyle/>
          <a:p>
            <a:endParaRPr/>
          </a:p>
        </p:txBody>
      </p:sp>
      <p:sp>
        <p:nvSpPr>
          <p:cNvPr id="84" name="本文レベル1…"/>
          <p:cNvSpPr txBox="1">
            <a:spLocks noGrp="1"/>
          </p:cNvSpPr>
          <p:nvPr>
            <p:ph type="body" sz="quarter" idx="1"/>
          </p:nvPr>
        </p:nvSpPr>
        <p:spPr>
          <a:xfrm>
            <a:off x="895773" y="2926077"/>
            <a:ext cx="4194389" cy="5420930"/>
          </a:xfrm>
          <a:prstGeom prst="rect">
            <a:avLst/>
          </a:prstGeom>
        </p:spPr>
        <p:txBody>
          <a:bodyPr/>
          <a:lstStyle>
            <a:lvl1pPr marL="0" indent="0">
              <a:buSzTx/>
              <a:buFontTx/>
              <a:buNone/>
              <a:defRPr sz="2200"/>
            </a:lvl1pPr>
            <a:lvl2pPr marL="0" indent="0">
              <a:buSzTx/>
              <a:buFontTx/>
              <a:buNone/>
              <a:defRPr sz="2200"/>
            </a:lvl2pPr>
            <a:lvl3pPr marL="0" indent="0">
              <a:buSzTx/>
              <a:buFontTx/>
              <a:buNone/>
              <a:defRPr sz="2200"/>
            </a:lvl3pPr>
            <a:lvl4pPr marL="0" indent="0">
              <a:buSzTx/>
              <a:buFontTx/>
              <a:buNone/>
              <a:defRPr sz="2200"/>
            </a:lvl4pPr>
            <a:lvl5pPr marL="0" indent="0">
              <a:buSzTx/>
              <a:buFontTx/>
              <a:buNone/>
              <a:defRPr sz="2200"/>
            </a:lvl5pPr>
          </a:lstStyle>
          <a:p>
            <a:r>
              <a:t>本文レベル1</a:t>
            </a:r>
          </a:p>
          <a:p>
            <a:pPr lvl="1"/>
            <a:r>
              <a:t>本文レベル2</a:t>
            </a:r>
          </a:p>
          <a:p>
            <a:pPr lvl="2"/>
            <a:r>
              <a:t>本文レベル3</a:t>
            </a:r>
          </a:p>
          <a:p>
            <a:pPr lvl="3"/>
            <a:r>
              <a:t>本文レベル4</a:t>
            </a:r>
          </a:p>
          <a:p>
            <a:pPr lvl="4"/>
            <a:r>
              <a:t>本文レベル5</a:t>
            </a:r>
          </a:p>
        </p:txBody>
      </p:sp>
      <p:sp>
        <p:nvSpPr>
          <p:cNvPr id="8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894077" y="519288"/>
            <a:ext cx="11216644" cy="1885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normAutofit/>
          </a:bodyPr>
          <a:lstStyle/>
          <a:p>
            <a:r>
              <a:t>タイトルテキスト</a:t>
            </a:r>
          </a:p>
        </p:txBody>
      </p:sp>
      <p:sp>
        <p:nvSpPr>
          <p:cNvPr id="3" name="本文レベル1…"/>
          <p:cNvSpPr txBox="1">
            <a:spLocks noGrp="1"/>
          </p:cNvSpPr>
          <p:nvPr>
            <p:ph type="body" idx="1"/>
          </p:nvPr>
        </p:nvSpPr>
        <p:spPr>
          <a:xfrm>
            <a:off x="894077" y="2596444"/>
            <a:ext cx="11216644" cy="6188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11762003" y="9130191"/>
            <a:ext cx="348721" cy="339196"/>
          </a:xfrm>
          <a:prstGeom prst="rect">
            <a:avLst/>
          </a:prstGeom>
          <a:ln w="12700">
            <a:miter lim="400000"/>
          </a:ln>
        </p:spPr>
        <p:txBody>
          <a:bodyPr wrap="none" lIns="65021" tIns="65021" rIns="65021" bIns="65021" anchor="ctr">
            <a:spAutoFit/>
          </a:bodyPr>
          <a:lstStyle>
            <a:lvl1pPr algn="r">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hf hdr="0" ftr="0" dt="0"/>
  <p:txStyles>
    <p:titleStyle>
      <a:lvl1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1pPr>
      <a:lvl2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2pPr>
      <a:lvl3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3pPr>
      <a:lvl4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4pPr>
      <a:lvl5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5pPr>
      <a:lvl6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6pPr>
      <a:lvl7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7pPr>
      <a:lvl8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8pPr>
      <a:lvl9pPr marL="0" marR="0" indent="0" algn="l" defTabSz="1300480" rtl="0" latinLnBrk="0">
        <a:lnSpc>
          <a:spcPct val="90000"/>
        </a:lnSpc>
        <a:spcBef>
          <a:spcPts val="0"/>
        </a:spcBef>
        <a:spcAft>
          <a:spcPts val="0"/>
        </a:spcAft>
        <a:buClrTx/>
        <a:buSzTx/>
        <a:buFontTx/>
        <a:buNone/>
        <a:tabLst/>
        <a:defRPr sz="6200" b="0" i="0" u="none" strike="noStrike" cap="none" spc="0" baseline="0">
          <a:solidFill>
            <a:srgbClr val="000000"/>
          </a:solidFill>
          <a:uFillTx/>
          <a:latin typeface="Calibri Light"/>
          <a:ea typeface="Calibri Light"/>
          <a:cs typeface="Calibri Light"/>
          <a:sym typeface="Calibri Light"/>
        </a:defRPr>
      </a:lvl9pPr>
    </p:titleStyle>
    <p:bodyStyle>
      <a:lvl1pPr marL="310240" marR="0" indent="-31024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1pPr>
      <a:lvl2pPr marL="819150" marR="0" indent="-36195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2pPr>
      <a:lvl3pPr marL="1348735" marR="0" indent="-434335"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3pPr>
      <a:lvl4pPr marL="1854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4pPr>
      <a:lvl5pPr marL="23114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5pPr>
      <a:lvl6pPr marL="27686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6pPr>
      <a:lvl7pPr marL="32258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7pPr>
      <a:lvl8pPr marL="36830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8pPr>
      <a:lvl9pPr marL="4140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solidFill>
            <a:srgbClr val="000000"/>
          </a:solidFill>
          <a:uFillTx/>
          <a:latin typeface="Calibri"/>
          <a:ea typeface="Calibri"/>
          <a:cs typeface="Calibri"/>
          <a:sym typeface="Calibri"/>
        </a:defRPr>
      </a:lvl9pPr>
    </p:bodyStyle>
    <p:otherStyle>
      <a:lvl1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1pPr>
      <a:lvl2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2pPr>
      <a:lvl3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3pPr>
      <a:lvl4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4pPr>
      <a:lvl5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5pPr>
      <a:lvl6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6pPr>
      <a:lvl7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7pPr>
      <a:lvl8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8pPr>
      <a:lvl9pPr marL="0" marR="0" indent="0" algn="r" defTabSz="65024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図 477" descr="図 47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3"/>
            <a:ext cx="13002632" cy="2740069"/>
          </a:xfrm>
          <a:prstGeom prst="rect">
            <a:avLst/>
          </a:prstGeom>
          <a:ln w="12700">
            <a:miter lim="400000"/>
          </a:ln>
        </p:spPr>
      </p:pic>
      <p:pic>
        <p:nvPicPr>
          <p:cNvPr id="280" name="図 483" descr="図 48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 y="5629309"/>
            <a:ext cx="13004805" cy="4118012"/>
          </a:xfrm>
          <a:prstGeom prst="rect">
            <a:avLst/>
          </a:prstGeom>
          <a:ln w="12700">
            <a:miter lim="400000"/>
          </a:ln>
        </p:spPr>
      </p:pic>
      <p:sp>
        <p:nvSpPr>
          <p:cNvPr id="281" name="テキスト ボックス 484"/>
          <p:cNvSpPr txBox="1"/>
          <p:nvPr/>
        </p:nvSpPr>
        <p:spPr>
          <a:xfrm>
            <a:off x="2602996" y="3614184"/>
            <a:ext cx="7798796" cy="818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lnSpc>
                <a:spcPct val="130000"/>
              </a:lnSpc>
              <a:defRPr sz="4000" b="1" spc="461">
                <a:solidFill>
                  <a:srgbClr val="009693"/>
                </a:solidFill>
                <a:latin typeface="Noto Sans JP Bold"/>
                <a:ea typeface="Noto Sans JP Bold"/>
                <a:cs typeface="Noto Sans JP Bold"/>
                <a:sym typeface="Noto Sans JP Bold"/>
              </a:defRPr>
            </a:lvl1pPr>
          </a:lstStyle>
          <a:p>
            <a:r>
              <a:rPr dirty="0" err="1">
                <a:latin typeface="ＭＳ Ｐゴシック" panose="020B0600070205080204" pitchFamily="50" charset="-128"/>
                <a:ea typeface="ＭＳ Ｐゴシック" panose="020B0600070205080204" pitchFamily="50" charset="-128"/>
              </a:rPr>
              <a:t>NPO法人サンカクシャ活動紹介</a:t>
            </a:r>
            <a:endParaRPr dirty="0">
              <a:latin typeface="ＭＳ Ｐゴシック" panose="020B0600070205080204" pitchFamily="50" charset="-128"/>
              <a:ea typeface="ＭＳ Ｐゴシック" panose="020B0600070205080204" pitchFamily="50" charset="-128"/>
            </a:endParaRPr>
          </a:p>
        </p:txBody>
      </p:sp>
      <p:sp>
        <p:nvSpPr>
          <p:cNvPr id="2" name="テキスト ボックス 15">
            <a:extLst>
              <a:ext uri="{FF2B5EF4-FFF2-40B4-BE49-F238E27FC236}">
                <a16:creationId xmlns:a16="http://schemas.microsoft.com/office/drawing/2014/main" id="{01278262-37B0-B2AF-5DAB-F3443B3CF3F2}"/>
              </a:ext>
            </a:extLst>
          </p:cNvPr>
          <p:cNvSpPr txBox="1"/>
          <p:nvPr/>
        </p:nvSpPr>
        <p:spPr>
          <a:xfrm>
            <a:off x="8604841" y="194987"/>
            <a:ext cx="4397792" cy="562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lang="ja-JP" altLang="en-US" sz="1400" dirty="0">
                <a:latin typeface="ＭＳ Ｐゴシック" panose="020B0600070205080204" pitchFamily="50" charset="-128"/>
                <a:ea typeface="ＭＳ Ｐゴシック" panose="020B0600070205080204" pitchFamily="50" charset="-128"/>
              </a:rPr>
              <a:t>公益財団法人鉄道弘済会　第</a:t>
            </a:r>
            <a:r>
              <a:rPr lang="en-US" altLang="ja-JP" sz="1400" dirty="0">
                <a:latin typeface="ＭＳ Ｐゴシック" panose="020B0600070205080204" pitchFamily="50" charset="-128"/>
                <a:ea typeface="ＭＳ Ｐゴシック" panose="020B0600070205080204" pitchFamily="50" charset="-128"/>
              </a:rPr>
              <a:t>61</a:t>
            </a:r>
            <a:r>
              <a:rPr lang="ja-JP" altLang="en-US" sz="1400" dirty="0">
                <a:latin typeface="ＭＳ Ｐゴシック" panose="020B0600070205080204" pitchFamily="50" charset="-128"/>
                <a:ea typeface="ＭＳ Ｐゴシック" panose="020B0600070205080204" pitchFamily="50" charset="-128"/>
              </a:rPr>
              <a:t>回社会福祉セミナー</a:t>
            </a:r>
            <a:endParaRPr lang="en-US" altLang="ja-JP" sz="1400" dirty="0">
              <a:latin typeface="ＭＳ Ｐゴシック" panose="020B0600070205080204" pitchFamily="50" charset="-128"/>
              <a:ea typeface="ＭＳ Ｐゴシック" panose="020B0600070205080204" pitchFamily="50" charset="-128"/>
            </a:endParaRPr>
          </a:p>
          <a:p>
            <a:r>
              <a:rPr lang="en-US" altLang="ja-JP" sz="1400" dirty="0">
                <a:latin typeface="ＭＳ Ｐゴシック" panose="020B0600070205080204" pitchFamily="50" charset="-128"/>
                <a:ea typeface="ＭＳ Ｐゴシック" panose="020B0600070205080204" pitchFamily="50" charset="-128"/>
              </a:rPr>
              <a:t>2025</a:t>
            </a:r>
            <a:r>
              <a:rPr lang="ja-JP" altLang="en-US" sz="1400" dirty="0">
                <a:latin typeface="ＭＳ Ｐゴシック" panose="020B0600070205080204" pitchFamily="50" charset="-128"/>
                <a:ea typeface="ＭＳ Ｐゴシック" panose="020B0600070205080204" pitchFamily="50" charset="-128"/>
              </a:rPr>
              <a:t>年</a:t>
            </a:r>
            <a:r>
              <a:rPr lang="en-US" altLang="ja-JP" sz="1400" dirty="0">
                <a:latin typeface="ＭＳ Ｐゴシック" panose="020B0600070205080204" pitchFamily="50" charset="-128"/>
                <a:ea typeface="ＭＳ Ｐゴシック" panose="020B0600070205080204" pitchFamily="50" charset="-128"/>
              </a:rPr>
              <a:t>7</a:t>
            </a:r>
            <a:r>
              <a:rPr lang="ja-JP" altLang="en-US" sz="1400" dirty="0">
                <a:latin typeface="ＭＳ Ｐゴシック" panose="020B0600070205080204" pitchFamily="50" charset="-128"/>
                <a:ea typeface="ＭＳ Ｐゴシック" panose="020B0600070205080204" pitchFamily="50" charset="-128"/>
              </a:rPr>
              <a:t>月</a:t>
            </a:r>
            <a:r>
              <a:rPr lang="en-US" altLang="ja-JP" sz="1400" dirty="0">
                <a:latin typeface="ＭＳ Ｐゴシック" panose="020B0600070205080204" pitchFamily="50" charset="-128"/>
                <a:ea typeface="ＭＳ Ｐゴシック" panose="020B0600070205080204" pitchFamily="50" charset="-128"/>
              </a:rPr>
              <a:t>5</a:t>
            </a:r>
            <a:r>
              <a:rPr lang="ja-JP" altLang="en-US" sz="1400" dirty="0">
                <a:latin typeface="ＭＳ Ｐゴシック" panose="020B0600070205080204" pitchFamily="50" charset="-128"/>
                <a:ea typeface="ＭＳ Ｐゴシック" panose="020B0600070205080204" pitchFamily="50" charset="-128"/>
              </a:rPr>
              <a:t>日（土）　講座①</a:t>
            </a:r>
            <a:endParaRPr sz="1400" dirty="0">
              <a:latin typeface="ＭＳ Ｐゴシック" panose="020B0600070205080204" pitchFamily="50" charset="-128"/>
              <a:ea typeface="ＭＳ Ｐゴシック" panose="020B0600070205080204" pitchFamily="50" charset="-128"/>
            </a:endParaRPr>
          </a:p>
        </p:txBody>
      </p:sp>
      <p:sp>
        <p:nvSpPr>
          <p:cNvPr id="3" name="テキスト ボックス 15">
            <a:extLst>
              <a:ext uri="{FF2B5EF4-FFF2-40B4-BE49-F238E27FC236}">
                <a16:creationId xmlns:a16="http://schemas.microsoft.com/office/drawing/2014/main" id="{FA688CDE-21E5-FE4D-A4D2-5EA61F8CC8D8}"/>
              </a:ext>
            </a:extLst>
          </p:cNvPr>
          <p:cNvSpPr txBox="1"/>
          <p:nvPr/>
        </p:nvSpPr>
        <p:spPr>
          <a:xfrm>
            <a:off x="4969729" y="4552791"/>
            <a:ext cx="3145571" cy="469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lang="ja-JP" altLang="en-US" dirty="0">
                <a:latin typeface="ＭＳ Ｐゴシック" panose="020B0600070205080204" pitchFamily="50" charset="-128"/>
                <a:ea typeface="ＭＳ Ｐゴシック" panose="020B0600070205080204" pitchFamily="50" charset="-128"/>
              </a:rPr>
              <a:t>代表理事　荒井　佑介</a:t>
            </a:r>
            <a:endParaRPr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AF115A7F-1031-2B52-3326-169F6418FC09}"/>
              </a:ext>
            </a:extLst>
          </p:cNvPr>
          <p:cNvSpPr>
            <a:spLocks noGrp="1"/>
          </p:cNvSpPr>
          <p:nvPr>
            <p:ph type="sldNum" sz="quarter" idx="2"/>
          </p:nvPr>
        </p:nvSpPr>
        <p:spPr/>
        <p:txBody>
          <a:bodyPr/>
          <a:lstStyle/>
          <a:p>
            <a:fld id="{86CB4B4D-7CA3-9044-876B-883B54F8677D}" type="slidenum">
              <a:rPr lang="en-US" altLang="ja-JP" smtClean="0"/>
              <a:t>1</a:t>
            </a:fld>
            <a:endParaRPr lang="ja-JP" alt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図 2" descr="図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3"/>
            <a:ext cx="13004802" cy="9753605"/>
          </a:xfrm>
          <a:prstGeom prst="rect">
            <a:avLst/>
          </a:prstGeom>
          <a:ln w="12700">
            <a:miter lim="400000"/>
          </a:ln>
        </p:spPr>
      </p:pic>
      <p:sp>
        <p:nvSpPr>
          <p:cNvPr id="469" name="正方形/長方形 8"/>
          <p:cNvSpPr/>
          <p:nvPr/>
        </p:nvSpPr>
        <p:spPr>
          <a:xfrm rot="10800000">
            <a:off x="2377218" y="4876796"/>
            <a:ext cx="13182100" cy="7338433"/>
          </a:xfrm>
          <a:prstGeom prst="rect">
            <a:avLst/>
          </a:prstGeom>
          <a:solidFill>
            <a:srgbClr val="000000">
              <a:alpha val="50195"/>
            </a:srgbClr>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70" name="正方形/長方形 5"/>
          <p:cNvSpPr/>
          <p:nvPr/>
        </p:nvSpPr>
        <p:spPr>
          <a:xfrm>
            <a:off x="-6" y="483239"/>
            <a:ext cx="7671921" cy="1028548"/>
          </a:xfrm>
          <a:prstGeom prst="rect">
            <a:avLst/>
          </a:prstGeom>
          <a:solidFill>
            <a:srgbClr val="FFFFFF"/>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71" name="テキスト ボックス 7"/>
          <p:cNvSpPr txBox="1"/>
          <p:nvPr/>
        </p:nvSpPr>
        <p:spPr>
          <a:xfrm>
            <a:off x="4056386" y="6832524"/>
            <a:ext cx="9197914" cy="1846653"/>
          </a:xfrm>
          <a:prstGeom prst="rect">
            <a:avLst/>
          </a:prstGeom>
          <a:ln w="12700">
            <a:miter lim="400000"/>
          </a:ln>
          <a:effectLst>
            <a:outerShdw blurRad="25400" dist="25400" dir="5400000" rotWithShape="0">
              <a:srgbClr val="000000">
                <a:alpha val="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サンカクキチ内にゲーミングPCを8台設置</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株式会社サイコム様よりPC8台無償提供</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オンラインゲームでの相談支援の実施</a:t>
            </a:r>
          </a:p>
        </p:txBody>
      </p:sp>
      <p:pic>
        <p:nvPicPr>
          <p:cNvPr id="472" name="図 50" descr="図 5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5714" y="818323"/>
            <a:ext cx="358008" cy="358411"/>
          </a:xfrm>
          <a:prstGeom prst="rect">
            <a:avLst/>
          </a:prstGeom>
          <a:ln w="12700">
            <a:miter lim="400000"/>
          </a:ln>
        </p:spPr>
      </p:pic>
      <p:sp>
        <p:nvSpPr>
          <p:cNvPr id="473" name="テキスト ボックス 51"/>
          <p:cNvSpPr txBox="1"/>
          <p:nvPr/>
        </p:nvSpPr>
        <p:spPr>
          <a:xfrm>
            <a:off x="1155757" y="608639"/>
            <a:ext cx="5734384"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ゲームを活用した若者支援</a:t>
            </a:r>
          </a:p>
        </p:txBody>
      </p:sp>
      <p:sp>
        <p:nvSpPr>
          <p:cNvPr id="2" name="スライド番号プレースホルダー 1">
            <a:extLst>
              <a:ext uri="{FF2B5EF4-FFF2-40B4-BE49-F238E27FC236}">
                <a16:creationId xmlns:a16="http://schemas.microsoft.com/office/drawing/2014/main" id="{936E0DC2-A54C-1CE0-AC40-82B7335CF338}"/>
              </a:ext>
            </a:extLst>
          </p:cNvPr>
          <p:cNvSpPr>
            <a:spLocks noGrp="1"/>
          </p:cNvSpPr>
          <p:nvPr>
            <p:ph type="sldNum" sz="quarter" idx="2"/>
          </p:nvPr>
        </p:nvSpPr>
        <p:spPr/>
        <p:txBody>
          <a:bodyPr/>
          <a:lstStyle/>
          <a:p>
            <a:fld id="{86CB4B4D-7CA3-9044-876B-883B54F8677D}" type="slidenum">
              <a:rPr lang="en-US" altLang="ja-JP" smtClean="0"/>
              <a:t>10</a:t>
            </a:fld>
            <a:endParaRPr lang="ja-JP" alt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4920484885634773332.14D2852D1CDD4BB1835C95EE3BD83A18.23082720.jpg" descr="4920484885634773332.14D2852D1CDD4BB1835C95EE3BD83A18.2308272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038799" y="-3"/>
            <a:ext cx="15082399" cy="9753604"/>
          </a:xfrm>
          <a:prstGeom prst="rect">
            <a:avLst/>
          </a:prstGeom>
          <a:ln w="12700">
            <a:miter lim="400000"/>
          </a:ln>
        </p:spPr>
      </p:pic>
      <p:sp>
        <p:nvSpPr>
          <p:cNvPr id="476" name="正方形/長方形 5"/>
          <p:cNvSpPr/>
          <p:nvPr/>
        </p:nvSpPr>
        <p:spPr>
          <a:xfrm>
            <a:off x="-5" y="778789"/>
            <a:ext cx="5225152" cy="2249618"/>
          </a:xfrm>
          <a:prstGeom prst="rect">
            <a:avLst/>
          </a:prstGeom>
          <a:solidFill>
            <a:srgbClr val="FFFFFF"/>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pic>
        <p:nvPicPr>
          <p:cNvPr id="477" name="図 50" descr="図 5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5714" y="1162411"/>
            <a:ext cx="358009" cy="358411"/>
          </a:xfrm>
          <a:prstGeom prst="rect">
            <a:avLst/>
          </a:prstGeom>
          <a:ln w="12700">
            <a:miter lim="400000"/>
          </a:ln>
        </p:spPr>
      </p:pic>
      <p:sp>
        <p:nvSpPr>
          <p:cNvPr id="478" name="テキスト ボックス 51"/>
          <p:cNvSpPr txBox="1"/>
          <p:nvPr/>
        </p:nvSpPr>
        <p:spPr>
          <a:xfrm>
            <a:off x="1155758" y="1054327"/>
            <a:ext cx="2141478" cy="500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b="1" spc="200">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居住支援事業</a:t>
            </a:r>
          </a:p>
        </p:txBody>
      </p:sp>
      <p:sp>
        <p:nvSpPr>
          <p:cNvPr id="479" name="正方形/長方形 6"/>
          <p:cNvSpPr/>
          <p:nvPr/>
        </p:nvSpPr>
        <p:spPr>
          <a:xfrm rot="10800000">
            <a:off x="-1652386" y="6194628"/>
            <a:ext cx="16600261" cy="5356696"/>
          </a:xfrm>
          <a:prstGeom prst="rect">
            <a:avLst/>
          </a:prstGeom>
          <a:gradFill>
            <a:gsLst>
              <a:gs pos="1000">
                <a:srgbClr val="000000">
                  <a:alpha val="0"/>
                </a:srgbClr>
              </a:gs>
              <a:gs pos="100000">
                <a:srgbClr val="000000"/>
              </a:gs>
            </a:gsLst>
            <a:path path="circle">
              <a:fillToRect l="62278" t="119636" r="37721" b="-19636"/>
            </a:path>
          </a:gra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80" name="テキスト ボックス 7"/>
          <p:cNvSpPr txBox="1"/>
          <p:nvPr/>
        </p:nvSpPr>
        <p:spPr>
          <a:xfrm>
            <a:off x="2318404" y="6685678"/>
            <a:ext cx="10701898" cy="2446818"/>
          </a:xfrm>
          <a:prstGeom prst="rect">
            <a:avLst/>
          </a:prstGeom>
          <a:ln w="12700">
            <a:miter lim="400000"/>
          </a:ln>
          <a:effectLst>
            <a:outerShdw blurRad="25400" dist="25400" dir="5400000" rotWithShape="0">
              <a:srgbClr val="000000">
                <a:alpha val="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シェアハウス4拠点・個室7部屋、合計26部屋提供</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月3.5万円の家賃、最長1年半まで滞在可能</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稼働率96％、相談が多く、常に満室状態</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これまでに86名に住まいを提供</a:t>
            </a:r>
          </a:p>
        </p:txBody>
      </p:sp>
      <p:pic>
        <p:nvPicPr>
          <p:cNvPr id="481" name="図 3" descr="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196" y="1646639"/>
            <a:ext cx="4297208" cy="890419"/>
          </a:xfrm>
          <a:prstGeom prst="rect">
            <a:avLst/>
          </a:prstGeom>
          <a:ln w="12700">
            <a:miter lim="400000"/>
          </a:ln>
        </p:spPr>
      </p:pic>
      <p:sp>
        <p:nvSpPr>
          <p:cNvPr id="2" name="スライド番号プレースホルダー 1">
            <a:extLst>
              <a:ext uri="{FF2B5EF4-FFF2-40B4-BE49-F238E27FC236}">
                <a16:creationId xmlns:a16="http://schemas.microsoft.com/office/drawing/2014/main" id="{58322BE6-41DF-93F5-6D45-0DC007418E1D}"/>
              </a:ext>
            </a:extLst>
          </p:cNvPr>
          <p:cNvSpPr>
            <a:spLocks noGrp="1"/>
          </p:cNvSpPr>
          <p:nvPr>
            <p:ph type="sldNum" sz="quarter" idx="2"/>
          </p:nvPr>
        </p:nvSpPr>
        <p:spPr/>
        <p:txBody>
          <a:bodyPr/>
          <a:lstStyle/>
          <a:p>
            <a:fld id="{86CB4B4D-7CA3-9044-876B-883B54F8677D}" type="slidenum">
              <a:rPr lang="en-US" altLang="ja-JP" smtClean="0"/>
              <a:t>11</a:t>
            </a:fld>
            <a:endParaRPr lang="ja-JP" alt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IMG_0329.HEIC" descr="IMG_0329.HEIC"/>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pic>
        <p:nvPicPr>
          <p:cNvPr id="484" name="サンカクハウスロゴ_1.jpg" descr="サンカクハウスロゴ_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290" y="1847310"/>
            <a:ext cx="5650483" cy="1171968"/>
          </a:xfrm>
          <a:prstGeom prst="rect">
            <a:avLst/>
          </a:prstGeom>
          <a:ln w="12700">
            <a:miter lim="400000"/>
          </a:ln>
        </p:spPr>
      </p:pic>
      <p:sp>
        <p:nvSpPr>
          <p:cNvPr id="485" name="矢印"/>
          <p:cNvSpPr/>
          <p:nvPr/>
        </p:nvSpPr>
        <p:spPr>
          <a:xfrm>
            <a:off x="1283005" y="1393834"/>
            <a:ext cx="4913200" cy="846870"/>
          </a:xfrm>
          <a:prstGeom prst="rightArrow">
            <a:avLst>
              <a:gd name="adj1" fmla="val 100000"/>
              <a:gd name="adj2" fmla="val 0"/>
            </a:avLst>
          </a:prstGeom>
          <a:solidFill>
            <a:srgbClr val="006D79"/>
          </a:solidFill>
          <a:ln w="12700">
            <a:miter lim="400000"/>
          </a:ln>
        </p:spPr>
        <p:txBody>
          <a:bodyPr lIns="50800" tIns="50800" rIns="50800" bIns="50800" anchor="ctr"/>
          <a:lstStyle/>
          <a:p>
            <a:pPr algn="ctr" defTabSz="584200">
              <a:defRPr sz="3600">
                <a:solidFill>
                  <a:srgbClr val="FFFFFF"/>
                </a:solidFill>
                <a:latin typeface="Helvetica Neue Light"/>
                <a:ea typeface="Helvetica Neue Light"/>
                <a:cs typeface="Helvetica Neue Light"/>
                <a:sym typeface="Helvetica Neue Light"/>
              </a:defRPr>
            </a:pPr>
            <a:endParaRPr>
              <a:latin typeface="ＭＳ Ｐゴシック" panose="020B0600070205080204" pitchFamily="50" charset="-128"/>
              <a:ea typeface="ＭＳ Ｐゴシック" panose="020B0600070205080204" pitchFamily="50" charset="-128"/>
            </a:endParaRPr>
          </a:p>
        </p:txBody>
      </p:sp>
      <p:sp>
        <p:nvSpPr>
          <p:cNvPr id="486" name="正方形/長方形 14"/>
          <p:cNvSpPr txBox="1"/>
          <p:nvPr/>
        </p:nvSpPr>
        <p:spPr>
          <a:xfrm>
            <a:off x="1742387" y="1613113"/>
            <a:ext cx="4363560" cy="408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2" tIns="65022" rIns="65022" bIns="65022" anchor="ctr">
            <a:spAutoFit/>
          </a:bodyPr>
          <a:lstStyle>
            <a:lvl1pPr algn="ctr">
              <a:lnSpc>
                <a:spcPct val="60000"/>
              </a:lnSpc>
              <a:defRPr sz="3000">
                <a:solidFill>
                  <a:srgbClr val="FFFFFF"/>
                </a:solidFill>
                <a:latin typeface="Rounded Mplus 1c"/>
                <a:ea typeface="Rounded Mplus 1c"/>
                <a:cs typeface="Rounded Mplus 1c"/>
                <a:sym typeface="Rounded Mplus 1c"/>
              </a:defRPr>
            </a:lvl1pPr>
          </a:lstStyle>
          <a:p>
            <a:r>
              <a:rPr>
                <a:latin typeface="ＭＳ Ｐゴシック" panose="020B0600070205080204" pitchFamily="50" charset="-128"/>
                <a:ea typeface="ＭＳ Ｐゴシック" panose="020B0600070205080204" pitchFamily="50" charset="-128"/>
              </a:rPr>
              <a:t>居住支援</a:t>
            </a:r>
          </a:p>
        </p:txBody>
      </p:sp>
      <p:sp>
        <p:nvSpPr>
          <p:cNvPr id="2" name="スライド番号プレースホルダー 1">
            <a:extLst>
              <a:ext uri="{FF2B5EF4-FFF2-40B4-BE49-F238E27FC236}">
                <a16:creationId xmlns:a16="http://schemas.microsoft.com/office/drawing/2014/main" id="{5EFF6A78-576D-083E-296A-ED52D39C5FF8}"/>
              </a:ext>
            </a:extLst>
          </p:cNvPr>
          <p:cNvSpPr>
            <a:spLocks noGrp="1"/>
          </p:cNvSpPr>
          <p:nvPr>
            <p:ph type="sldNum" sz="quarter" idx="2"/>
          </p:nvPr>
        </p:nvSpPr>
        <p:spPr>
          <a:xfrm>
            <a:off x="11771022" y="9111023"/>
            <a:ext cx="339702" cy="377533"/>
          </a:xfrm>
        </p:spPr>
        <p:txBody>
          <a:bodyPr/>
          <a:lstStyle/>
          <a:p>
            <a:fld id="{86CB4B4D-7CA3-9044-876B-883B54F8677D}" type="slidenum">
              <a:rPr lang="en-US" altLang="ja-JP" smtClean="0">
                <a:solidFill>
                  <a:schemeClr val="bg1"/>
                </a:solidFill>
              </a:rPr>
              <a:t>12</a:t>
            </a:fld>
            <a:endParaRPr lang="ja-JP" altLang="en-US" dirty="0">
              <a:solidFill>
                <a:schemeClr val="bg1"/>
              </a:solidFil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図 2" descr="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3004801" cy="9783957"/>
          </a:xfrm>
          <a:prstGeom prst="rect">
            <a:avLst/>
          </a:prstGeom>
          <a:ln w="12700">
            <a:miter lim="400000"/>
          </a:ln>
        </p:spPr>
      </p:pic>
      <p:pic>
        <p:nvPicPr>
          <p:cNvPr id="489" name="図 2" descr="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3004801" cy="9783957"/>
          </a:xfrm>
          <a:prstGeom prst="rect">
            <a:avLst/>
          </a:prstGeom>
          <a:ln w="12700">
            <a:miter lim="400000"/>
          </a:ln>
        </p:spPr>
      </p:pic>
      <p:sp>
        <p:nvSpPr>
          <p:cNvPr id="2" name="スライド番号プレースホルダー 1">
            <a:extLst>
              <a:ext uri="{FF2B5EF4-FFF2-40B4-BE49-F238E27FC236}">
                <a16:creationId xmlns:a16="http://schemas.microsoft.com/office/drawing/2014/main" id="{1438A588-3C59-4E8D-EA58-B931F0143713}"/>
              </a:ext>
            </a:extLst>
          </p:cNvPr>
          <p:cNvSpPr>
            <a:spLocks noGrp="1"/>
          </p:cNvSpPr>
          <p:nvPr>
            <p:ph type="sldNum" sz="quarter" idx="2"/>
          </p:nvPr>
        </p:nvSpPr>
        <p:spPr/>
        <p:txBody>
          <a:bodyPr/>
          <a:lstStyle/>
          <a:p>
            <a:fld id="{86CB4B4D-7CA3-9044-876B-883B54F8677D}" type="slidenum">
              <a:rPr lang="en-US" altLang="ja-JP" smtClean="0"/>
              <a:t>13</a:t>
            </a:fld>
            <a:endParaRPr lang="ja-JP" alt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IMG_0864 2.HEIC" descr="IMG_0864 2.HEIC"/>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
        <p:nvSpPr>
          <p:cNvPr id="3" name="スライド番号プレースホルダー 1">
            <a:extLst>
              <a:ext uri="{FF2B5EF4-FFF2-40B4-BE49-F238E27FC236}">
                <a16:creationId xmlns:a16="http://schemas.microsoft.com/office/drawing/2014/main" id="{43A6DF48-4FEC-0664-0B09-EECEF9FBAD98}"/>
              </a:ext>
            </a:extLst>
          </p:cNvPr>
          <p:cNvSpPr txBox="1">
            <a:spLocks/>
          </p:cNvSpPr>
          <p:nvPr/>
        </p:nvSpPr>
        <p:spPr>
          <a:xfrm>
            <a:off x="11923422" y="9263423"/>
            <a:ext cx="339702" cy="377533"/>
          </a:xfrm>
          <a:prstGeom prst="rect">
            <a:avLst/>
          </a:prstGeom>
          <a:ln w="12700">
            <a:miter lim="400000"/>
          </a:ln>
        </p:spPr>
        <p:txBody>
          <a:bodyPr wrap="none" lIns="65021" tIns="65021" rIns="65021" bIns="6502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24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altLang="ja-JP" smtClean="0">
                <a:solidFill>
                  <a:schemeClr val="bg1"/>
                </a:solidFill>
              </a:rPr>
              <a:pPr/>
              <a:t>14</a:t>
            </a:fld>
            <a:endParaRPr lang="ja-JP" altLang="en-US">
              <a:solidFill>
                <a:schemeClr val="bg1"/>
              </a:solidFill>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9906922B-5F05-416B-8AC4-DF2E7EDE7F18.jpg" descr="9906922B-5F05-416B-8AC4-DF2E7EDE7F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
        <p:nvSpPr>
          <p:cNvPr id="2" name="スライド番号プレースホルダー 1">
            <a:extLst>
              <a:ext uri="{FF2B5EF4-FFF2-40B4-BE49-F238E27FC236}">
                <a16:creationId xmlns:a16="http://schemas.microsoft.com/office/drawing/2014/main" id="{1B7B27DA-23FB-AF43-B4DB-542CCB5ACEEC}"/>
              </a:ext>
            </a:extLst>
          </p:cNvPr>
          <p:cNvSpPr>
            <a:spLocks noGrp="1"/>
          </p:cNvSpPr>
          <p:nvPr>
            <p:ph type="sldNum" sz="quarter" idx="2"/>
          </p:nvPr>
        </p:nvSpPr>
        <p:spPr/>
        <p:txBody>
          <a:bodyPr/>
          <a:lstStyle/>
          <a:p>
            <a:fld id="{86CB4B4D-7CA3-9044-876B-883B54F8677D}" type="slidenum">
              <a:rPr lang="en-US" altLang="ja-JP" smtClean="0"/>
              <a:t>15</a:t>
            </a:fld>
            <a:endParaRPr lang="ja-JP" alt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IMG_4563.HEIC" descr="IMG_4563.HEIC"/>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
        <p:nvSpPr>
          <p:cNvPr id="2" name="スライド番号プレースホルダー 1">
            <a:extLst>
              <a:ext uri="{FF2B5EF4-FFF2-40B4-BE49-F238E27FC236}">
                <a16:creationId xmlns:a16="http://schemas.microsoft.com/office/drawing/2014/main" id="{F0A8E035-296F-C496-0C80-16DF734650D2}"/>
              </a:ext>
            </a:extLst>
          </p:cNvPr>
          <p:cNvSpPr>
            <a:spLocks noGrp="1"/>
          </p:cNvSpPr>
          <p:nvPr>
            <p:ph type="sldNum" sz="quarter" idx="2"/>
          </p:nvPr>
        </p:nvSpPr>
        <p:spPr/>
        <p:txBody>
          <a:bodyPr/>
          <a:lstStyle/>
          <a:p>
            <a:fld id="{86CB4B4D-7CA3-9044-876B-883B54F8677D}" type="slidenum">
              <a:rPr lang="en-US" altLang="ja-JP" smtClean="0"/>
              <a:t>16</a:t>
            </a:fld>
            <a:endParaRPr lang="ja-JP" alt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スクリーンショット 2025-05-21 14.44.42.png" descr="スクリーンショット 2025-05-21 14.44.42.png"/>
          <p:cNvPicPr>
            <a:picLocks noChangeAspect="1"/>
          </p:cNvPicPr>
          <p:nvPr/>
        </p:nvPicPr>
        <p:blipFill>
          <a:blip r:embed="rId2"/>
          <a:stretch>
            <a:fillRect/>
          </a:stretch>
        </p:blipFill>
        <p:spPr>
          <a:xfrm>
            <a:off x="-1352810" y="-42774"/>
            <a:ext cx="19678296" cy="9839148"/>
          </a:xfrm>
          <a:prstGeom prst="rect">
            <a:avLst/>
          </a:prstGeom>
          <a:ln w="12700">
            <a:miter lim="400000"/>
          </a:ln>
        </p:spPr>
      </p:pic>
      <p:sp>
        <p:nvSpPr>
          <p:cNvPr id="2" name="スライド番号プレースホルダー 1">
            <a:extLst>
              <a:ext uri="{FF2B5EF4-FFF2-40B4-BE49-F238E27FC236}">
                <a16:creationId xmlns:a16="http://schemas.microsoft.com/office/drawing/2014/main" id="{482498D6-5136-005D-D1F1-43103B3F7DAF}"/>
              </a:ext>
            </a:extLst>
          </p:cNvPr>
          <p:cNvSpPr>
            <a:spLocks noGrp="1"/>
          </p:cNvSpPr>
          <p:nvPr>
            <p:ph type="sldNum" sz="quarter" idx="2"/>
          </p:nvPr>
        </p:nvSpPr>
        <p:spPr/>
        <p:txBody>
          <a:bodyPr/>
          <a:lstStyle/>
          <a:p>
            <a:fld id="{86CB4B4D-7CA3-9044-876B-883B54F8677D}" type="slidenum">
              <a:rPr lang="en-US" altLang="ja-JP" smtClean="0"/>
              <a:t>17</a:t>
            </a:fld>
            <a:endParaRPr lang="ja-JP" altLang="en-US"/>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図 1" descr="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 y="-3"/>
            <a:ext cx="13004805" cy="9753605"/>
          </a:xfrm>
          <a:prstGeom prst="rect">
            <a:avLst/>
          </a:prstGeom>
          <a:ln w="12700">
            <a:miter lim="400000"/>
          </a:ln>
        </p:spPr>
      </p:pic>
      <p:sp>
        <p:nvSpPr>
          <p:cNvPr id="500" name="正方形/長方形 5"/>
          <p:cNvSpPr/>
          <p:nvPr/>
        </p:nvSpPr>
        <p:spPr>
          <a:xfrm>
            <a:off x="-3" y="397788"/>
            <a:ext cx="4754449" cy="2664637"/>
          </a:xfrm>
          <a:prstGeom prst="rect">
            <a:avLst/>
          </a:prstGeom>
          <a:solidFill>
            <a:srgbClr val="FFFFFF"/>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pic>
        <p:nvPicPr>
          <p:cNvPr id="501" name="図 50" descr="図 5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5714" y="729261"/>
            <a:ext cx="358009" cy="358411"/>
          </a:xfrm>
          <a:prstGeom prst="rect">
            <a:avLst/>
          </a:prstGeom>
          <a:ln w="12700">
            <a:miter lim="400000"/>
          </a:ln>
        </p:spPr>
      </p:pic>
      <p:sp>
        <p:nvSpPr>
          <p:cNvPr id="502" name="テキスト ボックス 51"/>
          <p:cNvSpPr txBox="1"/>
          <p:nvPr/>
        </p:nvSpPr>
        <p:spPr>
          <a:xfrm>
            <a:off x="1155761" y="673329"/>
            <a:ext cx="2652836" cy="500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b="1" spc="200">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社会サンカク事業</a:t>
            </a:r>
          </a:p>
        </p:txBody>
      </p:sp>
      <p:sp>
        <p:nvSpPr>
          <p:cNvPr id="503" name="正方形/長方形 6"/>
          <p:cNvSpPr/>
          <p:nvPr/>
        </p:nvSpPr>
        <p:spPr>
          <a:xfrm rot="10800000">
            <a:off x="2377218" y="4876796"/>
            <a:ext cx="13182099" cy="7338433"/>
          </a:xfrm>
          <a:prstGeom prst="rect">
            <a:avLst/>
          </a:prstGeom>
          <a:solidFill>
            <a:srgbClr val="000000">
              <a:alpha val="50195"/>
            </a:srgbClr>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04" name="テキスト ボックス 7"/>
          <p:cNvSpPr txBox="1"/>
          <p:nvPr/>
        </p:nvSpPr>
        <p:spPr>
          <a:xfrm>
            <a:off x="3672911" y="5994324"/>
            <a:ext cx="9708392" cy="3046982"/>
          </a:xfrm>
          <a:prstGeom prst="rect">
            <a:avLst/>
          </a:prstGeom>
          <a:ln w="12700">
            <a:miter lim="400000"/>
          </a:ln>
          <a:effectLst>
            <a:outerShdw blurRad="25400" dist="25400" dir="5400000" rotWithShape="0">
              <a:srgbClr val="000000">
                <a:alpha val="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年間実施240回、利用者数75人</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地元企業・大手企業80社と連携</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企業が「仕事」を寄付</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サンカクシャのつながりで就職先が見つかる</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2025年7月に仕事のサポートの拠点を開設</a:t>
            </a:r>
          </a:p>
        </p:txBody>
      </p:sp>
      <p:pic>
        <p:nvPicPr>
          <p:cNvPr id="505" name="図 3" descr="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714" y="1302523"/>
            <a:ext cx="3241665" cy="1369957"/>
          </a:xfrm>
          <a:prstGeom prst="rect">
            <a:avLst/>
          </a:prstGeom>
          <a:ln w="12700">
            <a:miter lim="400000"/>
          </a:ln>
        </p:spPr>
      </p:pic>
      <p:sp>
        <p:nvSpPr>
          <p:cNvPr id="506" name="働く自信がない若者に仕事の体験の機会を提供"/>
          <p:cNvSpPr txBox="1"/>
          <p:nvPr/>
        </p:nvSpPr>
        <p:spPr>
          <a:xfrm>
            <a:off x="3494761" y="5189422"/>
            <a:ext cx="8624021" cy="59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3000" b="1" spc="250">
                <a:solidFill>
                  <a:srgbClr val="FFFFFF"/>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働く自信がない若者に仕事の体験の機会を提供</a:t>
            </a:r>
          </a:p>
        </p:txBody>
      </p:sp>
      <p:sp>
        <p:nvSpPr>
          <p:cNvPr id="2" name="スライド番号プレースホルダー 1">
            <a:extLst>
              <a:ext uri="{FF2B5EF4-FFF2-40B4-BE49-F238E27FC236}">
                <a16:creationId xmlns:a16="http://schemas.microsoft.com/office/drawing/2014/main" id="{3B1EFD79-E947-56ED-93EE-604CB4C8144D}"/>
              </a:ext>
            </a:extLst>
          </p:cNvPr>
          <p:cNvSpPr>
            <a:spLocks noGrp="1"/>
          </p:cNvSpPr>
          <p:nvPr>
            <p:ph type="sldNum" sz="quarter" idx="2"/>
          </p:nvPr>
        </p:nvSpPr>
        <p:spPr/>
        <p:txBody>
          <a:bodyPr/>
          <a:lstStyle/>
          <a:p>
            <a:fld id="{86CB4B4D-7CA3-9044-876B-883B54F8677D}" type="slidenum">
              <a:rPr lang="en-US" altLang="ja-JP" smtClean="0"/>
              <a:t>18</a:t>
            </a:fld>
            <a:endParaRPr lang="ja-JP" alt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角丸四角形"/>
          <p:cNvSpPr/>
          <p:nvPr/>
        </p:nvSpPr>
        <p:spPr>
          <a:xfrm>
            <a:off x="7909476" y="2158350"/>
            <a:ext cx="4561022" cy="6372044"/>
          </a:xfrm>
          <a:prstGeom prst="roundRect">
            <a:avLst>
              <a:gd name="adj" fmla="val 0"/>
            </a:avLst>
          </a:prstGeom>
          <a:solidFill>
            <a:srgbClr val="DDECEB"/>
          </a:solidFill>
          <a:ln w="12700">
            <a:solidFill>
              <a:srgbClr val="0DB7B3"/>
            </a:solidFill>
            <a:miter lim="400000"/>
          </a:ln>
        </p:spPr>
        <p:txBody>
          <a:bodyPr lIns="48767" tIns="48767" rIns="48767" bIns="48767" anchor="ctr"/>
          <a:lstStyle/>
          <a:p>
            <a:pPr algn="ctr" defTabSz="1300480">
              <a:defRPr>
                <a:solidFill>
                  <a:srgbClr val="F2F2F2"/>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pic>
        <p:nvPicPr>
          <p:cNvPr id="509" name="図 1" descr="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12471" y="5455571"/>
            <a:ext cx="3955031" cy="2966274"/>
          </a:xfrm>
          <a:prstGeom prst="rect">
            <a:avLst/>
          </a:prstGeom>
          <a:ln w="12700">
            <a:miter lim="400000"/>
          </a:ln>
        </p:spPr>
      </p:pic>
      <p:sp>
        <p:nvSpPr>
          <p:cNvPr id="510" name="→縦割りではなく、継続した3年間の伴走支援"/>
          <p:cNvSpPr txBox="1"/>
          <p:nvPr/>
        </p:nvSpPr>
        <p:spPr>
          <a:xfrm>
            <a:off x="8064115" y="2369615"/>
            <a:ext cx="1187069" cy="2560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defTabSz="1300480">
              <a:defRPr sz="16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  所在地 ：</a:t>
            </a:r>
            <a:br>
              <a:rPr>
                <a:latin typeface="ＭＳ Ｐゴシック" panose="020B0600070205080204" pitchFamily="50" charset="-128"/>
                <a:ea typeface="ＭＳ Ｐゴシック" panose="020B0600070205080204" pitchFamily="50" charset="-128"/>
              </a:rPr>
            </a:br>
            <a:endParaRPr>
              <a:latin typeface="ＭＳ Ｐゴシック" panose="020B0600070205080204" pitchFamily="50" charset="-128"/>
              <a:ea typeface="ＭＳ Ｐゴシック" panose="020B0600070205080204" pitchFamily="50" charset="-128"/>
            </a:endParaRPr>
          </a:p>
          <a:p>
            <a:pPr defTabSz="1300480">
              <a:defRPr sz="16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土地面積：</a:t>
            </a:r>
          </a:p>
          <a:p>
            <a:pPr defTabSz="1300480">
              <a:defRPr sz="1600">
                <a:latin typeface="+mn-lt"/>
                <a:ea typeface="+mn-ea"/>
                <a:cs typeface="+mn-cs"/>
                <a:sym typeface="游ゴシック"/>
              </a:defRPr>
            </a:pPr>
            <a:br>
              <a:rPr>
                <a:latin typeface="ＭＳ Ｐゴシック" panose="020B0600070205080204" pitchFamily="50" charset="-128"/>
                <a:ea typeface="ＭＳ Ｐゴシック" panose="020B0600070205080204" pitchFamily="50" charset="-128"/>
              </a:rPr>
            </a:br>
            <a:r>
              <a:rPr>
                <a:latin typeface="ＭＳ Ｐゴシック" panose="020B0600070205080204" pitchFamily="50" charset="-128"/>
                <a:ea typeface="ＭＳ Ｐゴシック" panose="020B0600070205080204" pitchFamily="50" charset="-128"/>
              </a:rPr>
              <a:t>建物面積：</a:t>
            </a:r>
          </a:p>
          <a:p>
            <a:pPr defTabSz="1300480">
              <a:defRPr sz="1600">
                <a:latin typeface="+mn-lt"/>
                <a:ea typeface="+mn-ea"/>
                <a:cs typeface="+mn-cs"/>
                <a:sym typeface="游ゴシック"/>
              </a:defRPr>
            </a:pPr>
            <a:br>
              <a:rPr>
                <a:latin typeface="ＭＳ Ｐゴシック" panose="020B0600070205080204" pitchFamily="50" charset="-128"/>
                <a:ea typeface="ＭＳ Ｐゴシック" panose="020B0600070205080204" pitchFamily="50" charset="-128"/>
              </a:rPr>
            </a:br>
            <a:r>
              <a:rPr>
                <a:latin typeface="ＭＳ Ｐゴシック" panose="020B0600070205080204" pitchFamily="50" charset="-128"/>
                <a:ea typeface="ＭＳ Ｐゴシック" panose="020B0600070205080204" pitchFamily="50" charset="-128"/>
              </a:rPr>
              <a:t>建物概要：</a:t>
            </a:r>
          </a:p>
          <a:p>
            <a:pPr defTabSz="1300480">
              <a:defRPr sz="1600">
                <a:latin typeface="+mn-lt"/>
                <a:ea typeface="+mn-ea"/>
                <a:cs typeface="+mn-cs"/>
                <a:sym typeface="游ゴシック"/>
              </a:defRPr>
            </a:pPr>
            <a:br>
              <a:rPr>
                <a:latin typeface="ＭＳ Ｐゴシック" panose="020B0600070205080204" pitchFamily="50" charset="-128"/>
                <a:ea typeface="ＭＳ Ｐゴシック" panose="020B0600070205080204" pitchFamily="50" charset="-128"/>
              </a:rPr>
            </a:br>
            <a:r>
              <a:rPr>
                <a:latin typeface="ＭＳ Ｐゴシック" panose="020B0600070205080204" pitchFamily="50" charset="-128"/>
                <a:ea typeface="ＭＳ Ｐゴシック" panose="020B0600070205080204" pitchFamily="50" charset="-128"/>
              </a:rPr>
              <a:t>貸付開始日：</a:t>
            </a:r>
          </a:p>
        </p:txBody>
      </p:sp>
      <p:sp>
        <p:nvSpPr>
          <p:cNvPr id="511" name="→縦割りではなく、継続した3年間の伴走支援"/>
          <p:cNvSpPr txBox="1"/>
          <p:nvPr/>
        </p:nvSpPr>
        <p:spPr>
          <a:xfrm>
            <a:off x="9135939" y="2369615"/>
            <a:ext cx="2601876" cy="2560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defTabSz="1300480">
              <a:defRPr sz="16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豊島区上池袋4-29-4</a:t>
            </a:r>
          </a:p>
          <a:p>
            <a:pPr defTabSz="1300480">
              <a:defRPr sz="1600">
                <a:latin typeface="+mn-lt"/>
                <a:ea typeface="+mn-ea"/>
                <a:cs typeface="+mn-cs"/>
                <a:sym typeface="游ゴシック"/>
              </a:defRPr>
            </a:pPr>
            <a:br>
              <a:rPr>
                <a:latin typeface="ＭＳ Ｐゴシック" panose="020B0600070205080204" pitchFamily="50" charset="-128"/>
                <a:ea typeface="ＭＳ Ｐゴシック" panose="020B0600070205080204" pitchFamily="50" charset="-128"/>
              </a:rPr>
            </a:br>
            <a:r>
              <a:rPr>
                <a:latin typeface="ＭＳ Ｐゴシック" panose="020B0600070205080204" pitchFamily="50" charset="-128"/>
                <a:ea typeface="ＭＳ Ｐゴシック" panose="020B0600070205080204" pitchFamily="50" charset="-128"/>
              </a:rPr>
              <a:t>1,209.94㎡</a:t>
            </a:r>
          </a:p>
          <a:p>
            <a:pPr defTabSz="1300480">
              <a:defRPr sz="1600">
                <a:latin typeface="+mn-lt"/>
                <a:ea typeface="+mn-ea"/>
                <a:cs typeface="+mn-cs"/>
                <a:sym typeface="游ゴシック"/>
              </a:defRPr>
            </a:pPr>
            <a:br>
              <a:rPr>
                <a:latin typeface="ＭＳ Ｐゴシック" panose="020B0600070205080204" pitchFamily="50" charset="-128"/>
                <a:ea typeface="ＭＳ Ｐゴシック" panose="020B0600070205080204" pitchFamily="50" charset="-128"/>
              </a:rPr>
            </a:br>
            <a:r>
              <a:rPr>
                <a:latin typeface="ＭＳ Ｐゴシック" panose="020B0600070205080204" pitchFamily="50" charset="-128"/>
                <a:ea typeface="ＭＳ Ｐゴシック" panose="020B0600070205080204" pitchFamily="50" charset="-128"/>
              </a:rPr>
              <a:t>91.08㎡</a:t>
            </a:r>
            <a:br>
              <a:rPr>
                <a:latin typeface="ＭＳ Ｐゴシック" panose="020B0600070205080204" pitchFamily="50" charset="-128"/>
                <a:ea typeface="ＭＳ Ｐゴシック" panose="020B0600070205080204" pitchFamily="50" charset="-128"/>
              </a:rPr>
            </a:br>
            <a:br>
              <a:rPr>
                <a:latin typeface="ＭＳ Ｐゴシック" panose="020B0600070205080204" pitchFamily="50" charset="-128"/>
                <a:ea typeface="ＭＳ Ｐゴシック" panose="020B0600070205080204" pitchFamily="50" charset="-128"/>
              </a:rPr>
            </a:br>
            <a:r>
              <a:rPr>
                <a:latin typeface="ＭＳ Ｐゴシック" panose="020B0600070205080204" pitchFamily="50" charset="-128"/>
                <a:ea typeface="ＭＳ Ｐゴシック" panose="020B0600070205080204" pitchFamily="50" charset="-128"/>
              </a:rPr>
              <a:t>H20年築、木造2階建</a:t>
            </a:r>
          </a:p>
          <a:p>
            <a:pPr defTabSz="1300480">
              <a:defRPr sz="1600">
                <a:latin typeface="+mn-lt"/>
                <a:ea typeface="+mn-ea"/>
                <a:cs typeface="+mn-cs"/>
                <a:sym typeface="游ゴシック"/>
              </a:defRPr>
            </a:pPr>
            <a:endParaRPr>
              <a:latin typeface="ＭＳ Ｐゴシック" panose="020B0600070205080204" pitchFamily="50" charset="-128"/>
              <a:ea typeface="ＭＳ Ｐゴシック" panose="020B0600070205080204" pitchFamily="50" charset="-128"/>
            </a:endParaRPr>
          </a:p>
          <a:p>
            <a:pPr defTabSz="1300480">
              <a:defRPr sz="16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2025年4月1日(火)以降</a:t>
            </a:r>
          </a:p>
          <a:p>
            <a:pPr defTabSz="1300480">
              <a:defRPr sz="16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※修繕期間を含む</a:t>
            </a:r>
          </a:p>
        </p:txBody>
      </p:sp>
      <p:sp>
        <p:nvSpPr>
          <p:cNvPr id="512" name="直線コネクタ 58"/>
          <p:cNvSpPr/>
          <p:nvPr/>
        </p:nvSpPr>
        <p:spPr>
          <a:xfrm>
            <a:off x="2173993" y="4794149"/>
            <a:ext cx="1071744" cy="1"/>
          </a:xfrm>
          <a:prstGeom prst="line">
            <a:avLst/>
          </a:prstGeom>
          <a:ln w="25400">
            <a:solidFill>
              <a:srgbClr val="9BA597"/>
            </a:solidFill>
            <a:headEnd type="triangle"/>
            <a:tailEnd type="triangle"/>
          </a:ln>
        </p:spPr>
        <p:txBody>
          <a:bodyPr lIns="48767" tIns="48767" rIns="48767" bIns="48767"/>
          <a:lstStyle/>
          <a:p>
            <a:pPr defTabSz="1300480">
              <a:defRPr>
                <a:latin typeface="+mn-lt"/>
                <a:ea typeface="+mn-ea"/>
                <a:cs typeface="+mn-cs"/>
                <a:sym typeface="游ゴシック"/>
              </a:defRPr>
            </a:pPr>
            <a:endParaRPr>
              <a:latin typeface="ＭＳ Ｐゴシック" panose="020B0600070205080204" pitchFamily="50" charset="-128"/>
              <a:ea typeface="ＭＳ Ｐゴシック" panose="020B0600070205080204" pitchFamily="50" charset="-128"/>
            </a:endParaRPr>
          </a:p>
        </p:txBody>
      </p:sp>
      <p:sp>
        <p:nvSpPr>
          <p:cNvPr id="513" name="困難を抱える若者をいきなり企業で若者を採用するのは難しい…"/>
          <p:cNvSpPr txBox="1"/>
          <p:nvPr/>
        </p:nvSpPr>
        <p:spPr>
          <a:xfrm>
            <a:off x="152130" y="2365602"/>
            <a:ext cx="7670464" cy="775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ctr" defTabSz="1300480">
              <a:defRPr sz="2200" b="1">
                <a:solidFill>
                  <a:srgbClr val="009693"/>
                </a:solidFill>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豊島区・URとの連携を通じて、</a:t>
            </a:r>
          </a:p>
          <a:p>
            <a:pPr algn="ctr" defTabSz="1300480">
              <a:defRPr sz="2200" b="1">
                <a:solidFill>
                  <a:srgbClr val="009693"/>
                </a:solidFill>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空き家を活用した若者の就労施設を2025年夏に開設予定</a:t>
            </a:r>
          </a:p>
        </p:txBody>
      </p:sp>
      <p:grpSp>
        <p:nvGrpSpPr>
          <p:cNvPr id="516" name="角丸四角形"/>
          <p:cNvGrpSpPr/>
          <p:nvPr/>
        </p:nvGrpSpPr>
        <p:grpSpPr>
          <a:xfrm>
            <a:off x="678088" y="4447117"/>
            <a:ext cx="1508561" cy="694062"/>
            <a:chOff x="0" y="-28281"/>
            <a:chExt cx="1508560" cy="694061"/>
          </a:xfrm>
        </p:grpSpPr>
        <p:sp>
          <p:nvSpPr>
            <p:cNvPr id="514" name="角丸四角形"/>
            <p:cNvSpPr/>
            <p:nvPr/>
          </p:nvSpPr>
          <p:spPr>
            <a:xfrm>
              <a:off x="0" y="27633"/>
              <a:ext cx="1508560" cy="582234"/>
            </a:xfrm>
            <a:prstGeom prst="roundRect">
              <a:avLst>
                <a:gd name="adj" fmla="val 18089"/>
              </a:avLst>
            </a:prstGeom>
            <a:solidFill>
              <a:srgbClr val="0970C0"/>
            </a:solidFill>
            <a:ln w="12700" cap="flat">
              <a:noFill/>
              <a:miter lim="400000"/>
            </a:ln>
            <a:effectLst/>
          </p:spPr>
          <p:txBody>
            <a:bodyPr wrap="square" lIns="48767" tIns="48767" rIns="48767" bIns="48767" numCol="1" anchor="ctr">
              <a:noAutofit/>
            </a:bodyPr>
            <a:lstStyle/>
            <a:p>
              <a:pPr algn="ctr" defTabSz="1300480">
                <a:defRPr sz="18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15" name="オーナー…"/>
            <p:cNvSpPr txBox="1"/>
            <p:nvPr/>
          </p:nvSpPr>
          <p:spPr>
            <a:xfrm>
              <a:off x="30846" y="-28281"/>
              <a:ext cx="1446867" cy="6940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9355" tIns="69355" rIns="69355" bIns="69355" numCol="1" anchor="ctr">
              <a:spAutoFit/>
            </a:bodyPr>
            <a:lstStyle/>
            <a:p>
              <a:pPr algn="ctr" defTabSz="1300480">
                <a:defRPr sz="1800">
                  <a:solidFill>
                    <a:srgbClr val="FFFFFF"/>
                  </a:solidFill>
                  <a:latin typeface="Calibri"/>
                  <a:ea typeface="Calibri"/>
                  <a:cs typeface="Calibri"/>
                  <a:sym typeface="Calibri"/>
                </a:defRPr>
              </a:pPr>
              <a:r>
                <a:rPr>
                  <a:latin typeface="ＭＳ Ｐゴシック" panose="020B0600070205080204" pitchFamily="50" charset="-128"/>
                  <a:ea typeface="ＭＳ Ｐゴシック" panose="020B0600070205080204" pitchFamily="50" charset="-128"/>
                </a:rPr>
                <a:t>オーナー</a:t>
              </a:r>
            </a:p>
            <a:p>
              <a:pPr algn="ctr" defTabSz="1300480">
                <a:defRPr sz="1800">
                  <a:solidFill>
                    <a:srgbClr val="FFFFFF"/>
                  </a:solidFill>
                  <a:latin typeface="Calibri"/>
                  <a:ea typeface="Calibri"/>
                  <a:cs typeface="Calibri"/>
                  <a:sym typeface="Calibri"/>
                </a:defRPr>
              </a:pPr>
              <a:r>
                <a:rPr>
                  <a:latin typeface="ＭＳ Ｐゴシック" panose="020B0600070205080204" pitchFamily="50" charset="-128"/>
                  <a:ea typeface="ＭＳ Ｐゴシック" panose="020B0600070205080204" pitchFamily="50" charset="-128"/>
                </a:rPr>
                <a:t>UR都市機構</a:t>
              </a:r>
            </a:p>
          </p:txBody>
        </p:sp>
      </p:grpSp>
      <p:sp>
        <p:nvSpPr>
          <p:cNvPr id="517" name="直線コネクタ 58"/>
          <p:cNvSpPr/>
          <p:nvPr/>
        </p:nvSpPr>
        <p:spPr>
          <a:xfrm>
            <a:off x="4728987" y="4794149"/>
            <a:ext cx="1071744" cy="1"/>
          </a:xfrm>
          <a:prstGeom prst="line">
            <a:avLst/>
          </a:prstGeom>
          <a:ln w="25400">
            <a:solidFill>
              <a:srgbClr val="9BA597"/>
            </a:solidFill>
            <a:headEnd type="triangle"/>
            <a:tailEnd type="triangle"/>
          </a:ln>
        </p:spPr>
        <p:txBody>
          <a:bodyPr lIns="48767" tIns="48767" rIns="48767" bIns="48767"/>
          <a:lstStyle/>
          <a:p>
            <a:pPr defTabSz="1300480">
              <a:defRPr>
                <a:latin typeface="+mn-lt"/>
                <a:ea typeface="+mn-ea"/>
                <a:cs typeface="+mn-cs"/>
                <a:sym typeface="游ゴシック"/>
              </a:defRPr>
            </a:pPr>
            <a:endParaRPr>
              <a:latin typeface="ＭＳ Ｐゴシック" panose="020B0600070205080204" pitchFamily="50" charset="-128"/>
              <a:ea typeface="ＭＳ Ｐゴシック" panose="020B0600070205080204" pitchFamily="50" charset="-128"/>
            </a:endParaRPr>
          </a:p>
        </p:txBody>
      </p:sp>
      <p:grpSp>
        <p:nvGrpSpPr>
          <p:cNvPr id="520" name="角丸四角形"/>
          <p:cNvGrpSpPr/>
          <p:nvPr/>
        </p:nvGrpSpPr>
        <p:grpSpPr>
          <a:xfrm>
            <a:off x="3233082" y="4503032"/>
            <a:ext cx="1508561" cy="582235"/>
            <a:chOff x="0" y="0"/>
            <a:chExt cx="1508560" cy="582233"/>
          </a:xfrm>
        </p:grpSpPr>
        <p:sp>
          <p:nvSpPr>
            <p:cNvPr id="518" name="角丸四角形"/>
            <p:cNvSpPr/>
            <p:nvPr/>
          </p:nvSpPr>
          <p:spPr>
            <a:xfrm>
              <a:off x="0" y="0"/>
              <a:ext cx="1508560" cy="582233"/>
            </a:xfrm>
            <a:prstGeom prst="roundRect">
              <a:avLst>
                <a:gd name="adj" fmla="val 18089"/>
              </a:avLst>
            </a:prstGeom>
            <a:solidFill>
              <a:srgbClr val="9FA6BA"/>
            </a:solidFill>
            <a:ln w="12700" cap="flat">
              <a:noFill/>
              <a:miter lim="400000"/>
            </a:ln>
            <a:effectLst/>
          </p:spPr>
          <p:txBody>
            <a:bodyPr wrap="square" lIns="48767" tIns="48767" rIns="48767" bIns="48767" numCol="1" anchor="ctr">
              <a:noAutofit/>
            </a:bodyPr>
            <a:lstStyle/>
            <a:p>
              <a:pPr algn="ctr" defTabSz="1300480">
                <a:defRPr sz="18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19" name="豊島区"/>
            <p:cNvSpPr txBox="1"/>
            <p:nvPr/>
          </p:nvSpPr>
          <p:spPr>
            <a:xfrm>
              <a:off x="30846" y="82585"/>
              <a:ext cx="1446867" cy="417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9355" tIns="69355" rIns="69355" bIns="69355" numCol="1" anchor="ctr">
              <a:spAutoFit/>
            </a:bodyPr>
            <a:lstStyle>
              <a:lvl1pPr algn="ctr" defTabSz="1300480">
                <a:defRPr sz="1800">
                  <a:solidFill>
                    <a:srgbClr val="FFFFFF"/>
                  </a:solidFill>
                  <a:latin typeface="Calibri"/>
                  <a:ea typeface="Calibri"/>
                  <a:cs typeface="Calibri"/>
                  <a:sym typeface="Calibri"/>
                </a:defRPr>
              </a:lvl1pPr>
            </a:lstStyle>
            <a:p>
              <a:r>
                <a:rPr>
                  <a:latin typeface="ＭＳ Ｐゴシック" panose="020B0600070205080204" pitchFamily="50" charset="-128"/>
                  <a:ea typeface="ＭＳ Ｐゴシック" panose="020B0600070205080204" pitchFamily="50" charset="-128"/>
                </a:rPr>
                <a:t>豊島区</a:t>
              </a:r>
            </a:p>
          </p:txBody>
        </p:sp>
      </p:grpSp>
      <p:grpSp>
        <p:nvGrpSpPr>
          <p:cNvPr id="523" name="角丸四角形"/>
          <p:cNvGrpSpPr/>
          <p:nvPr/>
        </p:nvGrpSpPr>
        <p:grpSpPr>
          <a:xfrm>
            <a:off x="5800730" y="4503032"/>
            <a:ext cx="1569866" cy="582235"/>
            <a:chOff x="0" y="0"/>
            <a:chExt cx="1569864" cy="582233"/>
          </a:xfrm>
        </p:grpSpPr>
        <p:sp>
          <p:nvSpPr>
            <p:cNvPr id="521" name="角丸四角形"/>
            <p:cNvSpPr/>
            <p:nvPr/>
          </p:nvSpPr>
          <p:spPr>
            <a:xfrm>
              <a:off x="0" y="0"/>
              <a:ext cx="1508560" cy="582233"/>
            </a:xfrm>
            <a:prstGeom prst="roundRect">
              <a:avLst>
                <a:gd name="adj" fmla="val 18089"/>
              </a:avLst>
            </a:prstGeom>
            <a:solidFill>
              <a:srgbClr val="0DB7B3"/>
            </a:solidFill>
            <a:ln w="12700" cap="flat">
              <a:noFill/>
              <a:miter lim="400000"/>
            </a:ln>
            <a:effectLst/>
          </p:spPr>
          <p:txBody>
            <a:bodyPr wrap="square" lIns="48767" tIns="48767" rIns="48767" bIns="48767" numCol="1" anchor="ctr">
              <a:noAutofit/>
            </a:bodyPr>
            <a:lstStyle/>
            <a:p>
              <a:pPr algn="ctr" defTabSz="1300480">
                <a:defRPr sz="18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22" name="サンカクシャ"/>
            <p:cNvSpPr txBox="1"/>
            <p:nvPr/>
          </p:nvSpPr>
          <p:spPr>
            <a:xfrm>
              <a:off x="30846" y="82585"/>
              <a:ext cx="1539018" cy="417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9355" tIns="69355" rIns="69355" bIns="69355" numCol="1" anchor="ctr">
              <a:spAutoFit/>
            </a:bodyPr>
            <a:lstStyle>
              <a:lvl1pPr algn="ctr" defTabSz="1300480">
                <a:defRPr sz="1800">
                  <a:solidFill>
                    <a:srgbClr val="FFFFFF"/>
                  </a:solidFill>
                  <a:latin typeface="Calibri"/>
                  <a:ea typeface="Calibri"/>
                  <a:cs typeface="Calibri"/>
                  <a:sym typeface="Calibri"/>
                </a:defRPr>
              </a:lvl1pPr>
            </a:lstStyle>
            <a:p>
              <a:r>
                <a:rPr>
                  <a:latin typeface="ＭＳ Ｐゴシック" panose="020B0600070205080204" pitchFamily="50" charset="-128"/>
                  <a:ea typeface="ＭＳ Ｐゴシック" panose="020B0600070205080204" pitchFamily="50" charset="-128"/>
                </a:rPr>
                <a:t>サンカクシャ</a:t>
              </a:r>
            </a:p>
          </p:txBody>
        </p:sp>
      </p:grpSp>
      <p:sp>
        <p:nvSpPr>
          <p:cNvPr id="524" name="→縦割りではなく、継続した3年間の伴走支援"/>
          <p:cNvSpPr txBox="1"/>
          <p:nvPr/>
        </p:nvSpPr>
        <p:spPr>
          <a:xfrm>
            <a:off x="1979325" y="4127636"/>
            <a:ext cx="1461078" cy="59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ctr" defTabSz="1300480">
              <a:defRPr sz="16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使用賃貸契約</a:t>
            </a:r>
          </a:p>
          <a:p>
            <a:pPr algn="ctr" defTabSz="1300480">
              <a:defRPr sz="1600">
                <a:solidFill>
                  <a:srgbClr val="FF0000"/>
                </a:solidFill>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(無償)</a:t>
            </a:r>
          </a:p>
        </p:txBody>
      </p:sp>
      <p:sp>
        <p:nvSpPr>
          <p:cNvPr id="525" name="→縦割りではなく、継続した3年間の伴走支援"/>
          <p:cNvSpPr txBox="1"/>
          <p:nvPr/>
        </p:nvSpPr>
        <p:spPr>
          <a:xfrm>
            <a:off x="4531699" y="4127636"/>
            <a:ext cx="1461078" cy="59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ctr" defTabSz="1300480">
              <a:defRPr sz="16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使用賃貸契約</a:t>
            </a:r>
          </a:p>
          <a:p>
            <a:pPr algn="ctr" defTabSz="1300480">
              <a:defRPr sz="1600">
                <a:solidFill>
                  <a:srgbClr val="FF0000"/>
                </a:solidFill>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(無償)</a:t>
            </a:r>
          </a:p>
        </p:txBody>
      </p:sp>
      <p:sp>
        <p:nvSpPr>
          <p:cNvPr id="526" name="テキスト ボックス 28"/>
          <p:cNvSpPr txBox="1"/>
          <p:nvPr/>
        </p:nvSpPr>
        <p:spPr>
          <a:xfrm>
            <a:off x="75626" y="5632639"/>
            <a:ext cx="7823472" cy="2468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indent="189653" algn="ctr" defTabSz="1300480">
              <a:defRPr sz="22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3者が連携することで、</a:t>
            </a:r>
          </a:p>
          <a:p>
            <a:pPr indent="189653" algn="just" defTabSz="1300480">
              <a:defRPr sz="2200">
                <a:latin typeface="+mn-lt"/>
                <a:ea typeface="+mn-ea"/>
                <a:cs typeface="+mn-cs"/>
                <a:sym typeface="游ゴシック"/>
              </a:defRPr>
            </a:pPr>
            <a:endParaRPr>
              <a:latin typeface="ＭＳ Ｐゴシック" panose="020B0600070205080204" pitchFamily="50" charset="-128"/>
              <a:ea typeface="ＭＳ Ｐゴシック" panose="020B0600070205080204" pitchFamily="50" charset="-128"/>
            </a:endParaRPr>
          </a:p>
          <a:p>
            <a:pPr indent="189653" algn="just" defTabSz="1300480">
              <a:defRPr sz="22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・活動の場が必要なNPO法人の課題</a:t>
            </a:r>
          </a:p>
          <a:p>
            <a:pPr indent="189653" algn="just" defTabSz="1300480">
              <a:defRPr sz="22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・若者の居場所の創出が必要な豊島区の課題、</a:t>
            </a:r>
          </a:p>
          <a:p>
            <a:pPr indent="189653" algn="just" defTabSz="1300480">
              <a:defRPr sz="22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・まちづくりの進むエリアでの空家・空地対策のURの課題</a:t>
            </a:r>
          </a:p>
          <a:p>
            <a:pPr indent="189653" algn="just" defTabSz="1300480">
              <a:defRPr sz="2200">
                <a:latin typeface="+mn-lt"/>
                <a:ea typeface="+mn-ea"/>
                <a:cs typeface="+mn-cs"/>
                <a:sym typeface="游ゴシック"/>
              </a:defRPr>
            </a:pPr>
            <a:endParaRPr>
              <a:latin typeface="ＭＳ Ｐゴシック" panose="020B0600070205080204" pitchFamily="50" charset="-128"/>
              <a:ea typeface="ＭＳ Ｐゴシック" panose="020B0600070205080204" pitchFamily="50" charset="-128"/>
            </a:endParaRPr>
          </a:p>
          <a:p>
            <a:pPr indent="189653" algn="ctr" defTabSz="1300480">
              <a:defRPr sz="2200">
                <a:latin typeface="+mn-lt"/>
                <a:ea typeface="+mn-ea"/>
                <a:cs typeface="+mn-cs"/>
                <a:sym typeface="游ゴシック"/>
              </a:defRPr>
            </a:pPr>
            <a:r>
              <a:rPr>
                <a:latin typeface="ＭＳ Ｐゴシック" panose="020B0600070205080204" pitchFamily="50" charset="-128"/>
                <a:ea typeface="ＭＳ Ｐゴシック" panose="020B0600070205080204" pitchFamily="50" charset="-128"/>
              </a:rPr>
              <a:t>それぞれの課題を解決することを目指す</a:t>
            </a:r>
          </a:p>
        </p:txBody>
      </p:sp>
      <p:pic>
        <p:nvPicPr>
          <p:cNvPr id="527" name="図 50" descr="図 5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5714" y="818323"/>
            <a:ext cx="358007" cy="358410"/>
          </a:xfrm>
          <a:prstGeom prst="rect">
            <a:avLst/>
          </a:prstGeom>
          <a:ln w="12700">
            <a:miter lim="400000"/>
          </a:ln>
        </p:spPr>
      </p:pic>
      <p:sp>
        <p:nvSpPr>
          <p:cNvPr id="528" name="テキスト ボックス 51"/>
          <p:cNvSpPr txBox="1"/>
          <p:nvPr/>
        </p:nvSpPr>
        <p:spPr>
          <a:xfrm>
            <a:off x="1155759" y="608639"/>
            <a:ext cx="8967577"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仕事のサポートに特化した拠点の立ち上げ</a:t>
            </a:r>
          </a:p>
        </p:txBody>
      </p:sp>
      <p:sp>
        <p:nvSpPr>
          <p:cNvPr id="2" name="スライド番号プレースホルダー 1">
            <a:extLst>
              <a:ext uri="{FF2B5EF4-FFF2-40B4-BE49-F238E27FC236}">
                <a16:creationId xmlns:a16="http://schemas.microsoft.com/office/drawing/2014/main" id="{9B98271F-91E6-1B94-3707-4CBDF4913B45}"/>
              </a:ext>
            </a:extLst>
          </p:cNvPr>
          <p:cNvSpPr>
            <a:spLocks noGrp="1"/>
          </p:cNvSpPr>
          <p:nvPr>
            <p:ph type="sldNum" sz="quarter" idx="2"/>
          </p:nvPr>
        </p:nvSpPr>
        <p:spPr/>
        <p:txBody>
          <a:bodyPr/>
          <a:lstStyle/>
          <a:p>
            <a:fld id="{86CB4B4D-7CA3-9044-876B-883B54F8677D}" type="slidenum">
              <a:rPr lang="en-US" altLang="ja-JP" smtClean="0"/>
              <a:t>19</a:t>
            </a:fld>
            <a:endParaRPr lang="ja-JP" altLang="en-US"/>
          </a:p>
        </p:txBody>
      </p:sp>
      <p:sp>
        <p:nvSpPr>
          <p:cNvPr id="3" name="スライド番号プレースホルダー 1">
            <a:extLst>
              <a:ext uri="{FF2B5EF4-FFF2-40B4-BE49-F238E27FC236}">
                <a16:creationId xmlns:a16="http://schemas.microsoft.com/office/drawing/2014/main" id="{BD8959A8-ADFB-A731-9CD4-E077A5C3C0AC}"/>
              </a:ext>
            </a:extLst>
          </p:cNvPr>
          <p:cNvSpPr txBox="1">
            <a:spLocks/>
          </p:cNvSpPr>
          <p:nvPr/>
        </p:nvSpPr>
        <p:spPr>
          <a:xfrm>
            <a:off x="11762003" y="9130191"/>
            <a:ext cx="348721" cy="339196"/>
          </a:xfrm>
          <a:prstGeom prst="rect">
            <a:avLst/>
          </a:prstGeom>
          <a:ln w="12700">
            <a:miter lim="400000"/>
          </a:ln>
        </p:spPr>
        <p:txBody>
          <a:bodyPr wrap="none" lIns="48767" tIns="48767" rIns="48767" bIns="4876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30048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888888"/>
                </a:solidFill>
                <a:effectLst/>
                <a:uFillTx/>
                <a:latin typeface="+mn-lt"/>
                <a:ea typeface="+mn-ea"/>
                <a:cs typeface="+mn-cs"/>
                <a:sym typeface="游ゴシック"/>
              </a:defRPr>
            </a:lvl1pPr>
            <a:lvl2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altLang="ja-JP" smtClean="0"/>
              <a:pPr/>
              <a:t>19</a:t>
            </a:fld>
            <a:endParaRPr lang="ja-JP" alt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円/楕円 23"/>
          <p:cNvSpPr/>
          <p:nvPr/>
        </p:nvSpPr>
        <p:spPr>
          <a:xfrm>
            <a:off x="715717" y="5363729"/>
            <a:ext cx="3548156" cy="3548167"/>
          </a:xfrm>
          <a:prstGeom prst="ellipse">
            <a:avLst/>
          </a:prstGeom>
          <a:solidFill>
            <a:srgbClr val="F2F2F2"/>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284" name="円/楕円 26"/>
          <p:cNvSpPr/>
          <p:nvPr/>
        </p:nvSpPr>
        <p:spPr>
          <a:xfrm>
            <a:off x="4723753" y="5363729"/>
            <a:ext cx="3548165" cy="3548167"/>
          </a:xfrm>
          <a:prstGeom prst="ellipse">
            <a:avLst/>
          </a:prstGeom>
          <a:solidFill>
            <a:srgbClr val="F2F2F2"/>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285" name="円/楕円 27"/>
          <p:cNvSpPr/>
          <p:nvPr/>
        </p:nvSpPr>
        <p:spPr>
          <a:xfrm>
            <a:off x="8731787" y="5363729"/>
            <a:ext cx="3548165" cy="3548167"/>
          </a:xfrm>
          <a:prstGeom prst="ellipse">
            <a:avLst/>
          </a:prstGeom>
          <a:solidFill>
            <a:srgbClr val="F2F2F2"/>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286" name="テキスト ボックス 2"/>
          <p:cNvSpPr txBox="1"/>
          <p:nvPr/>
        </p:nvSpPr>
        <p:spPr>
          <a:xfrm>
            <a:off x="646584" y="1532467"/>
            <a:ext cx="7982628" cy="577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2900" spc="241">
                <a:solidFill>
                  <a:srgbClr val="009693"/>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若者が安心して生き抜いていける社会をつくる</a:t>
            </a:r>
          </a:p>
        </p:txBody>
      </p:sp>
      <p:pic>
        <p:nvPicPr>
          <p:cNvPr id="287" name="図 3" descr="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714" y="733317"/>
            <a:ext cx="4165313" cy="544704"/>
          </a:xfrm>
          <a:prstGeom prst="rect">
            <a:avLst/>
          </a:prstGeom>
          <a:ln w="12700">
            <a:miter lim="400000"/>
          </a:ln>
        </p:spPr>
      </p:pic>
      <p:sp>
        <p:nvSpPr>
          <p:cNvPr id="288" name="テキスト ボックス 14"/>
          <p:cNvSpPr txBox="1"/>
          <p:nvPr/>
        </p:nvSpPr>
        <p:spPr>
          <a:xfrm>
            <a:off x="429211" y="2538502"/>
            <a:ext cx="1194044"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名称</a:t>
            </a:r>
          </a:p>
        </p:txBody>
      </p:sp>
      <p:sp>
        <p:nvSpPr>
          <p:cNvPr id="289" name="テキスト ボックス 15"/>
          <p:cNvSpPr txBox="1"/>
          <p:nvPr/>
        </p:nvSpPr>
        <p:spPr>
          <a:xfrm>
            <a:off x="1449288" y="2516615"/>
            <a:ext cx="4734091"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特定非営利活動法人サンカクシャ</a:t>
            </a:r>
          </a:p>
        </p:txBody>
      </p:sp>
      <p:pic>
        <p:nvPicPr>
          <p:cNvPr id="290" name="図 16" descr="図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01474" y="5828831"/>
            <a:ext cx="2770565" cy="2411628"/>
          </a:xfrm>
          <a:prstGeom prst="rect">
            <a:avLst/>
          </a:prstGeom>
          <a:ln w="12700">
            <a:miter lim="400000"/>
          </a:ln>
        </p:spPr>
      </p:pic>
      <p:pic>
        <p:nvPicPr>
          <p:cNvPr id="291" name="図 17" descr="図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0367" y="5991426"/>
            <a:ext cx="2674933" cy="2222758"/>
          </a:xfrm>
          <a:prstGeom prst="rect">
            <a:avLst/>
          </a:prstGeom>
          <a:ln w="12700">
            <a:miter lim="400000"/>
          </a:ln>
        </p:spPr>
      </p:pic>
      <p:pic>
        <p:nvPicPr>
          <p:cNvPr id="292" name="図 20" descr="図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766" y="5782162"/>
            <a:ext cx="2879420" cy="2458300"/>
          </a:xfrm>
          <a:prstGeom prst="rect">
            <a:avLst/>
          </a:prstGeom>
          <a:ln w="12700">
            <a:miter lim="400000"/>
          </a:ln>
        </p:spPr>
      </p:pic>
      <p:grpSp>
        <p:nvGrpSpPr>
          <p:cNvPr id="295" name="角丸四角形 22"/>
          <p:cNvGrpSpPr/>
          <p:nvPr/>
        </p:nvGrpSpPr>
        <p:grpSpPr>
          <a:xfrm>
            <a:off x="1432890" y="8523574"/>
            <a:ext cx="2127445" cy="805507"/>
            <a:chOff x="-1" y="-1"/>
            <a:chExt cx="2127444" cy="805505"/>
          </a:xfrm>
        </p:grpSpPr>
        <p:sp>
          <p:nvSpPr>
            <p:cNvPr id="293" name="角丸四角形"/>
            <p:cNvSpPr/>
            <p:nvPr/>
          </p:nvSpPr>
          <p:spPr>
            <a:xfrm>
              <a:off x="-1" y="-1"/>
              <a:ext cx="2127444" cy="805505"/>
            </a:xfrm>
            <a:prstGeom prst="roundRect">
              <a:avLst>
                <a:gd name="adj" fmla="val 16667"/>
              </a:avLst>
            </a:prstGeom>
            <a:solidFill>
              <a:srgbClr val="009693"/>
            </a:solidFill>
            <a:ln w="12700" cap="flat">
              <a:noFill/>
              <a:miter lim="400000"/>
            </a:ln>
            <a:effectLst/>
          </p:spPr>
          <p:txBody>
            <a:bodyPr wrap="square" lIns="65021" tIns="65021" rIns="65021" bIns="65021" numCol="1" anchor="ctr">
              <a:noAutofit/>
            </a:bodyP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294" name="居場所"/>
            <p:cNvSpPr txBox="1"/>
            <p:nvPr/>
          </p:nvSpPr>
          <p:spPr>
            <a:xfrm>
              <a:off x="104343" y="152422"/>
              <a:ext cx="1918755" cy="5006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1" tIns="65021" rIns="65021" bIns="65021" numCol="1" anchor="ctr">
              <a:spAutoFit/>
            </a:bodyPr>
            <a:lstStyle>
              <a:lvl1pPr algn="ctr">
                <a:defRPr b="1" spc="200">
                  <a:solidFill>
                    <a:srgbClr val="FFFFFF"/>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居場所</a:t>
              </a:r>
            </a:p>
          </p:txBody>
        </p:sp>
      </p:grpSp>
      <p:grpSp>
        <p:nvGrpSpPr>
          <p:cNvPr id="298" name="角丸四角形 28"/>
          <p:cNvGrpSpPr/>
          <p:nvPr/>
        </p:nvGrpSpPr>
        <p:grpSpPr>
          <a:xfrm>
            <a:off x="5440931" y="8523574"/>
            <a:ext cx="2127446" cy="805507"/>
            <a:chOff x="-1" y="-1"/>
            <a:chExt cx="2127445" cy="805505"/>
          </a:xfrm>
        </p:grpSpPr>
        <p:sp>
          <p:nvSpPr>
            <p:cNvPr id="296" name="角丸四角形"/>
            <p:cNvSpPr/>
            <p:nvPr/>
          </p:nvSpPr>
          <p:spPr>
            <a:xfrm>
              <a:off x="-1" y="-1"/>
              <a:ext cx="2127445" cy="805505"/>
            </a:xfrm>
            <a:prstGeom prst="roundRect">
              <a:avLst>
                <a:gd name="adj" fmla="val 16667"/>
              </a:avLst>
            </a:prstGeom>
            <a:solidFill>
              <a:srgbClr val="009693"/>
            </a:solidFill>
            <a:ln w="12700" cap="flat">
              <a:noFill/>
              <a:miter lim="400000"/>
            </a:ln>
            <a:effectLst/>
          </p:spPr>
          <p:txBody>
            <a:bodyPr wrap="square" lIns="65021" tIns="65021" rIns="65021" bIns="65021" numCol="1" anchor="ctr">
              <a:noAutofit/>
            </a:bodyP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297" name="仕事"/>
            <p:cNvSpPr txBox="1"/>
            <p:nvPr/>
          </p:nvSpPr>
          <p:spPr>
            <a:xfrm>
              <a:off x="104344" y="152422"/>
              <a:ext cx="1918753" cy="5006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1" tIns="65021" rIns="65021" bIns="65021" numCol="1" anchor="ctr">
              <a:spAutoFit/>
            </a:bodyPr>
            <a:lstStyle>
              <a:lvl1pPr algn="ctr">
                <a:defRPr b="1" spc="200">
                  <a:solidFill>
                    <a:srgbClr val="FFFFFF"/>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仕事</a:t>
              </a:r>
            </a:p>
          </p:txBody>
        </p:sp>
      </p:grpSp>
      <p:grpSp>
        <p:nvGrpSpPr>
          <p:cNvPr id="301" name="角丸四角形 29"/>
          <p:cNvGrpSpPr/>
          <p:nvPr/>
        </p:nvGrpSpPr>
        <p:grpSpPr>
          <a:xfrm>
            <a:off x="9448967" y="8523574"/>
            <a:ext cx="2127447" cy="805507"/>
            <a:chOff x="-1" y="-1"/>
            <a:chExt cx="2127445" cy="805505"/>
          </a:xfrm>
        </p:grpSpPr>
        <p:sp>
          <p:nvSpPr>
            <p:cNvPr id="299" name="角丸四角形"/>
            <p:cNvSpPr/>
            <p:nvPr/>
          </p:nvSpPr>
          <p:spPr>
            <a:xfrm>
              <a:off x="-1" y="-1"/>
              <a:ext cx="2127445" cy="805505"/>
            </a:xfrm>
            <a:prstGeom prst="roundRect">
              <a:avLst>
                <a:gd name="adj" fmla="val 16667"/>
              </a:avLst>
            </a:prstGeom>
            <a:solidFill>
              <a:srgbClr val="009693"/>
            </a:solidFill>
            <a:ln w="12700" cap="flat">
              <a:noFill/>
              <a:miter lim="400000"/>
            </a:ln>
            <a:effectLst/>
          </p:spPr>
          <p:txBody>
            <a:bodyPr wrap="square" lIns="65021" tIns="65021" rIns="65021" bIns="65021" numCol="1" anchor="ctr">
              <a:noAutofit/>
            </a:bodyP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00" name="住まい"/>
            <p:cNvSpPr txBox="1"/>
            <p:nvPr/>
          </p:nvSpPr>
          <p:spPr>
            <a:xfrm>
              <a:off x="104344" y="152422"/>
              <a:ext cx="1918753" cy="5006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1" tIns="65021" rIns="65021" bIns="65021" numCol="1" anchor="ctr">
              <a:spAutoFit/>
            </a:bodyPr>
            <a:lstStyle>
              <a:lvl1pPr algn="ctr">
                <a:defRPr b="1" spc="200">
                  <a:solidFill>
                    <a:srgbClr val="FFFFFF"/>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住まい</a:t>
              </a:r>
            </a:p>
          </p:txBody>
        </p:sp>
      </p:grpSp>
      <p:sp>
        <p:nvSpPr>
          <p:cNvPr id="302" name="テキスト ボックス 34"/>
          <p:cNvSpPr txBox="1"/>
          <p:nvPr/>
        </p:nvSpPr>
        <p:spPr>
          <a:xfrm>
            <a:off x="6229565" y="2553380"/>
            <a:ext cx="1423847"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活動内容</a:t>
            </a:r>
          </a:p>
        </p:txBody>
      </p:sp>
      <p:sp>
        <p:nvSpPr>
          <p:cNvPr id="303" name="テキスト ボックス 35"/>
          <p:cNvSpPr txBox="1"/>
          <p:nvPr/>
        </p:nvSpPr>
        <p:spPr>
          <a:xfrm>
            <a:off x="7479448" y="2531495"/>
            <a:ext cx="5348674" cy="808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親を頼れない15歳から25歳くらいまでの若者520名（実数）をサポート</a:t>
            </a:r>
          </a:p>
        </p:txBody>
      </p:sp>
      <p:sp>
        <p:nvSpPr>
          <p:cNvPr id="304" name="テキスト ボックス 36"/>
          <p:cNvSpPr txBox="1"/>
          <p:nvPr/>
        </p:nvSpPr>
        <p:spPr>
          <a:xfrm>
            <a:off x="429211" y="3042779"/>
            <a:ext cx="1194044"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設立</a:t>
            </a:r>
          </a:p>
        </p:txBody>
      </p:sp>
      <p:sp>
        <p:nvSpPr>
          <p:cNvPr id="305" name="テキスト ボックス 37"/>
          <p:cNvSpPr txBox="1"/>
          <p:nvPr/>
        </p:nvSpPr>
        <p:spPr>
          <a:xfrm>
            <a:off x="1449288" y="3020896"/>
            <a:ext cx="4734091"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2019年5月24日</a:t>
            </a:r>
          </a:p>
        </p:txBody>
      </p:sp>
      <p:sp>
        <p:nvSpPr>
          <p:cNvPr id="306" name="テキスト ボックス 40"/>
          <p:cNvSpPr txBox="1"/>
          <p:nvPr/>
        </p:nvSpPr>
        <p:spPr>
          <a:xfrm>
            <a:off x="423104" y="3548107"/>
            <a:ext cx="1194044"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所在地</a:t>
            </a:r>
          </a:p>
        </p:txBody>
      </p:sp>
      <p:sp>
        <p:nvSpPr>
          <p:cNvPr id="307" name="テキスト ボックス 41"/>
          <p:cNvSpPr txBox="1"/>
          <p:nvPr/>
        </p:nvSpPr>
        <p:spPr>
          <a:xfrm>
            <a:off x="1443183" y="3526220"/>
            <a:ext cx="4734093"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東京都豊島区上池袋4-35-12</a:t>
            </a:r>
          </a:p>
        </p:txBody>
      </p:sp>
      <p:sp>
        <p:nvSpPr>
          <p:cNvPr id="308" name="テキスト ボックス 42"/>
          <p:cNvSpPr txBox="1"/>
          <p:nvPr/>
        </p:nvSpPr>
        <p:spPr>
          <a:xfrm>
            <a:off x="6229565" y="4219976"/>
            <a:ext cx="1329952"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予算規模</a:t>
            </a:r>
          </a:p>
        </p:txBody>
      </p:sp>
      <p:sp>
        <p:nvSpPr>
          <p:cNvPr id="309" name="テキスト ボックス 43"/>
          <p:cNvSpPr txBox="1"/>
          <p:nvPr/>
        </p:nvSpPr>
        <p:spPr>
          <a:xfrm>
            <a:off x="7479448" y="4198091"/>
            <a:ext cx="4734093" cy="808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a:defRPr sz="22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2023年度  経常収益87,002,507円</a:t>
            </a:r>
          </a:p>
          <a:p>
            <a:pPr>
              <a:defRPr sz="22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2023年度  経常費用83,416,566円</a:t>
            </a:r>
          </a:p>
        </p:txBody>
      </p:sp>
      <p:sp>
        <p:nvSpPr>
          <p:cNvPr id="310" name="テキスト ボックス 44"/>
          <p:cNvSpPr txBox="1"/>
          <p:nvPr/>
        </p:nvSpPr>
        <p:spPr>
          <a:xfrm>
            <a:off x="429211" y="4039344"/>
            <a:ext cx="1194044"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代表者</a:t>
            </a:r>
          </a:p>
        </p:txBody>
      </p:sp>
      <p:sp>
        <p:nvSpPr>
          <p:cNvPr id="311" name="テキスト ボックス 45"/>
          <p:cNvSpPr txBox="1"/>
          <p:nvPr/>
        </p:nvSpPr>
        <p:spPr>
          <a:xfrm>
            <a:off x="1449288" y="4017459"/>
            <a:ext cx="4734091"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代表理事 荒井佑介</a:t>
            </a:r>
          </a:p>
        </p:txBody>
      </p:sp>
      <p:sp>
        <p:nvSpPr>
          <p:cNvPr id="312" name="テキスト ボックス 46"/>
          <p:cNvSpPr txBox="1"/>
          <p:nvPr/>
        </p:nvSpPr>
        <p:spPr>
          <a:xfrm>
            <a:off x="6229565" y="3714951"/>
            <a:ext cx="1194044"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従業員</a:t>
            </a:r>
          </a:p>
        </p:txBody>
      </p:sp>
      <p:sp>
        <p:nvSpPr>
          <p:cNvPr id="313" name="テキスト ボックス 47"/>
          <p:cNvSpPr txBox="1"/>
          <p:nvPr/>
        </p:nvSpPr>
        <p:spPr>
          <a:xfrm>
            <a:off x="7479448" y="3693066"/>
            <a:ext cx="5710349"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defRPr sz="22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32名（業務委託含む）</a:t>
            </a:r>
          </a:p>
        </p:txBody>
      </p:sp>
      <p:sp>
        <p:nvSpPr>
          <p:cNvPr id="2" name="スライド番号プレースホルダー 1">
            <a:extLst>
              <a:ext uri="{FF2B5EF4-FFF2-40B4-BE49-F238E27FC236}">
                <a16:creationId xmlns:a16="http://schemas.microsoft.com/office/drawing/2014/main" id="{3F2C1D73-8C07-B756-11B7-0F90C1662E78}"/>
              </a:ext>
            </a:extLst>
          </p:cNvPr>
          <p:cNvSpPr>
            <a:spLocks noGrp="1"/>
          </p:cNvSpPr>
          <p:nvPr>
            <p:ph type="sldNum" sz="quarter" idx="2"/>
          </p:nvPr>
        </p:nvSpPr>
        <p:spPr/>
        <p:txBody>
          <a:bodyPr/>
          <a:lstStyle/>
          <a:p>
            <a:fld id="{86CB4B4D-7CA3-9044-876B-883B54F8677D}" type="slidenum">
              <a:rPr lang="en-US" altLang="ja-JP" smtClean="0"/>
              <a:t>2</a:t>
            </a:fld>
            <a:endParaRPr lang="ja-JP" alt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 name="IMG_4595 2.HEIC" descr="IMG_4595 2.HEIC"/>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0318" y="1606118"/>
            <a:ext cx="14385436" cy="10789078"/>
          </a:xfrm>
          <a:prstGeom prst="rect">
            <a:avLst/>
          </a:prstGeom>
          <a:ln w="12700">
            <a:miter lim="400000"/>
          </a:ln>
        </p:spPr>
      </p:pic>
      <p:pic>
        <p:nvPicPr>
          <p:cNvPr id="531" name="図 50" descr="図 5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5714" y="818323"/>
            <a:ext cx="358007" cy="358410"/>
          </a:xfrm>
          <a:prstGeom prst="rect">
            <a:avLst/>
          </a:prstGeom>
          <a:ln w="12700">
            <a:miter lim="400000"/>
          </a:ln>
        </p:spPr>
      </p:pic>
      <p:sp>
        <p:nvSpPr>
          <p:cNvPr id="532" name="テキスト ボックス 51"/>
          <p:cNvSpPr txBox="1"/>
          <p:nvPr/>
        </p:nvSpPr>
        <p:spPr>
          <a:xfrm>
            <a:off x="1155759" y="608639"/>
            <a:ext cx="8967577"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仕事のサポートに特化した拠点の立ち上げ</a:t>
            </a:r>
          </a:p>
        </p:txBody>
      </p:sp>
      <p:sp>
        <p:nvSpPr>
          <p:cNvPr id="533" name="困難を抱える若者をいきなり企業で若者を採用するのは難しい…"/>
          <p:cNvSpPr txBox="1"/>
          <p:nvPr/>
        </p:nvSpPr>
        <p:spPr>
          <a:xfrm>
            <a:off x="1857187" y="8348984"/>
            <a:ext cx="9290426" cy="92948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ctr" defTabSz="1300480">
              <a:defRPr sz="2700">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豊島区・URとの連携を通じて、</a:t>
            </a:r>
          </a:p>
          <a:p>
            <a:pPr algn="ctr" defTabSz="1300480">
              <a:defRPr sz="2700">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空き家を活用した若者の就労施設を2025年夏に開設予定</a:t>
            </a:r>
          </a:p>
        </p:txBody>
      </p:sp>
      <p:sp>
        <p:nvSpPr>
          <p:cNvPr id="2" name="スライド番号プレースホルダー 1">
            <a:extLst>
              <a:ext uri="{FF2B5EF4-FFF2-40B4-BE49-F238E27FC236}">
                <a16:creationId xmlns:a16="http://schemas.microsoft.com/office/drawing/2014/main" id="{22518EC3-CE9F-9641-A018-476A0F2CEE0D}"/>
              </a:ext>
            </a:extLst>
          </p:cNvPr>
          <p:cNvSpPr>
            <a:spLocks noGrp="1"/>
          </p:cNvSpPr>
          <p:nvPr>
            <p:ph type="sldNum" sz="quarter" idx="2"/>
          </p:nvPr>
        </p:nvSpPr>
        <p:spPr/>
        <p:txBody>
          <a:bodyPr/>
          <a:lstStyle/>
          <a:p>
            <a:fld id="{86CB4B4D-7CA3-9044-876B-883B54F8677D}" type="slidenum">
              <a:rPr lang="en-US" altLang="ja-JP" smtClean="0"/>
              <a:t>20</a:t>
            </a:fld>
            <a:endParaRPr lang="ja-JP" altLang="en-US"/>
          </a:p>
        </p:txBody>
      </p:sp>
      <p:sp>
        <p:nvSpPr>
          <p:cNvPr id="3" name="スライド番号プレースホルダー 1">
            <a:extLst>
              <a:ext uri="{FF2B5EF4-FFF2-40B4-BE49-F238E27FC236}">
                <a16:creationId xmlns:a16="http://schemas.microsoft.com/office/drawing/2014/main" id="{2CFFEB64-54BF-6F31-3C4B-A7FB30D85EF6}"/>
              </a:ext>
            </a:extLst>
          </p:cNvPr>
          <p:cNvSpPr txBox="1">
            <a:spLocks/>
          </p:cNvSpPr>
          <p:nvPr/>
        </p:nvSpPr>
        <p:spPr>
          <a:xfrm>
            <a:off x="12386843" y="8962551"/>
            <a:ext cx="348721" cy="339196"/>
          </a:xfrm>
          <a:prstGeom prst="rect">
            <a:avLst/>
          </a:prstGeom>
          <a:ln w="12700">
            <a:miter lim="400000"/>
          </a:ln>
        </p:spPr>
        <p:txBody>
          <a:bodyPr wrap="none" lIns="48767" tIns="48767" rIns="48767" bIns="4876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30048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888888"/>
                </a:solidFill>
                <a:effectLst/>
                <a:uFillTx/>
                <a:latin typeface="+mn-lt"/>
                <a:ea typeface="+mn-ea"/>
                <a:cs typeface="+mn-cs"/>
                <a:sym typeface="游ゴシック"/>
              </a:defRPr>
            </a:lvl1pPr>
            <a:lvl2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altLang="ja-JP" smtClean="0"/>
              <a:pPr/>
              <a:t>20</a:t>
            </a:fld>
            <a:endParaRPr lang="ja-JP" altLang="en-US"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図 50" descr="図 5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15714" y="818323"/>
            <a:ext cx="358007" cy="358410"/>
          </a:xfrm>
          <a:prstGeom prst="rect">
            <a:avLst/>
          </a:prstGeom>
          <a:ln w="12700">
            <a:miter lim="400000"/>
          </a:ln>
        </p:spPr>
      </p:pic>
      <p:sp>
        <p:nvSpPr>
          <p:cNvPr id="536" name="テキスト ボックス 51"/>
          <p:cNvSpPr txBox="1"/>
          <p:nvPr/>
        </p:nvSpPr>
        <p:spPr>
          <a:xfrm>
            <a:off x="1155759" y="608639"/>
            <a:ext cx="5473095"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若者支援の5つのステップ</a:t>
            </a:r>
          </a:p>
        </p:txBody>
      </p:sp>
      <p:sp>
        <p:nvSpPr>
          <p:cNvPr id="537" name="角丸四角形"/>
          <p:cNvSpPr/>
          <p:nvPr/>
        </p:nvSpPr>
        <p:spPr>
          <a:xfrm>
            <a:off x="1807156" y="1779415"/>
            <a:ext cx="3303270" cy="1005915"/>
          </a:xfrm>
          <a:prstGeom prst="roundRect">
            <a:avLst>
              <a:gd name="adj" fmla="val 0"/>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38" name="自殺未遂"/>
          <p:cNvSpPr txBox="1"/>
          <p:nvPr/>
        </p:nvSpPr>
        <p:spPr>
          <a:xfrm>
            <a:off x="2547177" y="1947411"/>
            <a:ext cx="1823230"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500" spc="291">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安心</a:t>
            </a:r>
          </a:p>
        </p:txBody>
      </p:sp>
      <p:sp>
        <p:nvSpPr>
          <p:cNvPr id="539" name="角丸四角形"/>
          <p:cNvSpPr/>
          <p:nvPr/>
        </p:nvSpPr>
        <p:spPr>
          <a:xfrm>
            <a:off x="5615816" y="1779415"/>
            <a:ext cx="3303270" cy="1005915"/>
          </a:xfrm>
          <a:prstGeom prst="roundRect">
            <a:avLst>
              <a:gd name="adj" fmla="val 0"/>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40" name="自殺未遂"/>
          <p:cNvSpPr txBox="1"/>
          <p:nvPr/>
        </p:nvSpPr>
        <p:spPr>
          <a:xfrm>
            <a:off x="6357715" y="1947411"/>
            <a:ext cx="1823231"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500" spc="291">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意欲</a:t>
            </a:r>
          </a:p>
        </p:txBody>
      </p:sp>
      <p:sp>
        <p:nvSpPr>
          <p:cNvPr id="541" name="角丸四角形"/>
          <p:cNvSpPr/>
          <p:nvPr/>
        </p:nvSpPr>
        <p:spPr>
          <a:xfrm>
            <a:off x="9424476" y="1779415"/>
            <a:ext cx="3303270" cy="1005915"/>
          </a:xfrm>
          <a:prstGeom prst="roundRect">
            <a:avLst>
              <a:gd name="adj" fmla="val 0"/>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42" name="自殺未遂"/>
          <p:cNvSpPr txBox="1"/>
          <p:nvPr/>
        </p:nvSpPr>
        <p:spPr>
          <a:xfrm>
            <a:off x="10164496" y="1947411"/>
            <a:ext cx="1823230"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500" spc="291">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自信</a:t>
            </a:r>
          </a:p>
        </p:txBody>
      </p:sp>
      <p:sp>
        <p:nvSpPr>
          <p:cNvPr id="543" name="三角形 484"/>
          <p:cNvSpPr/>
          <p:nvPr/>
        </p:nvSpPr>
        <p:spPr>
          <a:xfrm rot="5400000" flipH="1">
            <a:off x="5108821" y="2217445"/>
            <a:ext cx="508603" cy="272087"/>
          </a:xfrm>
          <a:prstGeom prst="triangle">
            <a:avLst/>
          </a:prstGeom>
          <a:solidFill>
            <a:srgbClr val="9BA597"/>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44" name="三角形 484"/>
          <p:cNvSpPr/>
          <p:nvPr/>
        </p:nvSpPr>
        <p:spPr>
          <a:xfrm rot="5400000" flipH="1">
            <a:off x="8917479" y="2237964"/>
            <a:ext cx="508604" cy="272087"/>
          </a:xfrm>
          <a:prstGeom prst="triangle">
            <a:avLst/>
          </a:prstGeom>
          <a:solidFill>
            <a:srgbClr val="9BA597"/>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45" name="直線コネクタ 58"/>
          <p:cNvSpPr/>
          <p:nvPr/>
        </p:nvSpPr>
        <p:spPr>
          <a:xfrm>
            <a:off x="1807156" y="7633554"/>
            <a:ext cx="3303270" cy="3"/>
          </a:xfrm>
          <a:prstGeom prst="line">
            <a:avLst/>
          </a:prstGeom>
          <a:ln w="50800">
            <a:solidFill>
              <a:srgbClr val="9BA597"/>
            </a:solidFill>
            <a:headEnd type="triangle"/>
            <a:tailEnd type="triangle"/>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546" name="テキスト ボックス 59"/>
          <p:cNvSpPr txBox="1"/>
          <p:nvPr/>
        </p:nvSpPr>
        <p:spPr>
          <a:xfrm>
            <a:off x="3049532" y="7289134"/>
            <a:ext cx="818520" cy="61170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lgn="ctr">
              <a:lnSpc>
                <a:spcPct val="120000"/>
              </a:lnSpc>
              <a:defRPr sz="30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1年</a:t>
            </a:r>
          </a:p>
        </p:txBody>
      </p:sp>
      <p:sp>
        <p:nvSpPr>
          <p:cNvPr id="547" name="直線コネクタ 58"/>
          <p:cNvSpPr/>
          <p:nvPr/>
        </p:nvSpPr>
        <p:spPr>
          <a:xfrm>
            <a:off x="5615816" y="7633554"/>
            <a:ext cx="3303270" cy="3"/>
          </a:xfrm>
          <a:prstGeom prst="line">
            <a:avLst/>
          </a:prstGeom>
          <a:ln w="50800">
            <a:solidFill>
              <a:srgbClr val="9BA597"/>
            </a:solidFill>
            <a:headEnd type="triangle"/>
            <a:tailEnd type="triangle"/>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548" name="テキスト ボックス 59"/>
          <p:cNvSpPr txBox="1"/>
          <p:nvPr/>
        </p:nvSpPr>
        <p:spPr>
          <a:xfrm>
            <a:off x="6858192" y="7289134"/>
            <a:ext cx="818518" cy="61170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lgn="ctr">
              <a:lnSpc>
                <a:spcPct val="120000"/>
              </a:lnSpc>
              <a:defRPr sz="30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1年</a:t>
            </a:r>
          </a:p>
        </p:txBody>
      </p:sp>
      <p:sp>
        <p:nvSpPr>
          <p:cNvPr id="549" name="直線コネクタ 58"/>
          <p:cNvSpPr/>
          <p:nvPr/>
        </p:nvSpPr>
        <p:spPr>
          <a:xfrm>
            <a:off x="9424476" y="7633554"/>
            <a:ext cx="3303270" cy="3"/>
          </a:xfrm>
          <a:prstGeom prst="line">
            <a:avLst/>
          </a:prstGeom>
          <a:ln w="50800">
            <a:solidFill>
              <a:srgbClr val="9BA597"/>
            </a:solidFill>
            <a:headEnd type="triangle"/>
            <a:tailEnd type="triangle"/>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550" name="テキスト ボックス 59"/>
          <p:cNvSpPr txBox="1"/>
          <p:nvPr/>
        </p:nvSpPr>
        <p:spPr>
          <a:xfrm>
            <a:off x="10666852" y="7289134"/>
            <a:ext cx="818518" cy="61170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lgn="ctr">
              <a:lnSpc>
                <a:spcPct val="120000"/>
              </a:lnSpc>
              <a:defRPr sz="30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1年</a:t>
            </a:r>
          </a:p>
        </p:txBody>
      </p:sp>
      <p:sp>
        <p:nvSpPr>
          <p:cNvPr id="551" name="→縦割りではなく、継続した3年間の伴走支援"/>
          <p:cNvSpPr txBox="1"/>
          <p:nvPr/>
        </p:nvSpPr>
        <p:spPr>
          <a:xfrm>
            <a:off x="1941219" y="8244957"/>
            <a:ext cx="9122362" cy="1054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algn="ctr">
              <a:defRPr sz="3000" spc="248">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1人が自立するのに3年間の伴走支援が必要</a:t>
            </a:r>
          </a:p>
          <a:p>
            <a:pPr algn="ctr">
              <a:defRPr sz="3000" spc="248">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（支援コストは1人あたり3年間で352万円）</a:t>
            </a:r>
          </a:p>
        </p:txBody>
      </p:sp>
      <p:sp>
        <p:nvSpPr>
          <p:cNvPr id="552" name="角丸四角形"/>
          <p:cNvSpPr/>
          <p:nvPr/>
        </p:nvSpPr>
        <p:spPr>
          <a:xfrm>
            <a:off x="277053" y="3097694"/>
            <a:ext cx="1156245" cy="3698698"/>
          </a:xfrm>
          <a:prstGeom prst="roundRect">
            <a:avLst>
              <a:gd name="adj" fmla="val 0"/>
            </a:avLst>
          </a:prstGeom>
          <a:solidFill>
            <a:schemeClr val="accent3">
              <a:lumOff val="17647"/>
            </a:schemeClr>
          </a:solidFill>
          <a:ln w="12700">
            <a:miter lim="400000"/>
          </a:ln>
        </p:spPr>
        <p:txBody>
          <a:bodyPr lIns="65021" tIns="65021" rIns="65021" bIns="65021" anchor="ctr"/>
          <a:lstStyle/>
          <a:p>
            <a:pPr algn="ctr">
              <a:defRPr>
                <a:solidFill>
                  <a:srgbClr val="F2F2F2"/>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53" name="角丸四角形"/>
          <p:cNvSpPr/>
          <p:nvPr/>
        </p:nvSpPr>
        <p:spPr>
          <a:xfrm>
            <a:off x="277053" y="7038963"/>
            <a:ext cx="1156245" cy="1189186"/>
          </a:xfrm>
          <a:prstGeom prst="roundRect">
            <a:avLst>
              <a:gd name="adj" fmla="val 0"/>
            </a:avLst>
          </a:prstGeom>
          <a:solidFill>
            <a:schemeClr val="accent3">
              <a:lumOff val="17647"/>
            </a:schemeClr>
          </a:solidFill>
          <a:ln w="12700">
            <a:miter lim="400000"/>
          </a:ln>
        </p:spPr>
        <p:txBody>
          <a:bodyPr lIns="65021" tIns="65021" rIns="65021" bIns="65021" anchor="ctr"/>
          <a:lstStyle/>
          <a:p>
            <a:pPr algn="ctr">
              <a:defRPr>
                <a:solidFill>
                  <a:srgbClr val="F2F2F2"/>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554" name="テキスト ボックス 59"/>
          <p:cNvSpPr txBox="1"/>
          <p:nvPr/>
        </p:nvSpPr>
        <p:spPr>
          <a:xfrm>
            <a:off x="445917" y="4081288"/>
            <a:ext cx="818520" cy="900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lgn="ctr">
              <a:defRPr sz="25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支援内容</a:t>
            </a:r>
          </a:p>
        </p:txBody>
      </p:sp>
      <p:sp>
        <p:nvSpPr>
          <p:cNvPr id="555" name="テキスト ボックス 59"/>
          <p:cNvSpPr txBox="1"/>
          <p:nvPr/>
        </p:nvSpPr>
        <p:spPr>
          <a:xfrm>
            <a:off x="445917" y="7111334"/>
            <a:ext cx="818520" cy="900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lgn="ctr">
              <a:defRPr sz="25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支援期間</a:t>
            </a:r>
          </a:p>
        </p:txBody>
      </p:sp>
      <p:sp>
        <p:nvSpPr>
          <p:cNvPr id="556" name="角丸四角形 465"/>
          <p:cNvSpPr/>
          <p:nvPr/>
        </p:nvSpPr>
        <p:spPr>
          <a:xfrm>
            <a:off x="1813506" y="3143645"/>
            <a:ext cx="3290570" cy="1732143"/>
          </a:xfrm>
          <a:prstGeom prst="roundRect">
            <a:avLst>
              <a:gd name="adj" fmla="val 7365"/>
            </a:avLst>
          </a:prstGeom>
          <a:ln w="12700">
            <a:solidFill>
              <a:srgbClr val="BFBFBF"/>
            </a:solidFill>
            <a:miter/>
          </a:ln>
        </p:spPr>
        <p:txBody>
          <a:bodyPr lIns="65021" tIns="65021" rIns="65021" bIns="65021" anchor="ctr"/>
          <a:lstStyle/>
          <a:p>
            <a:pPr algn="ctr" defTabSz="457200">
              <a:defRPr sz="1200" spc="15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557" name="支援…"/>
          <p:cNvSpPr txBox="1"/>
          <p:nvPr/>
        </p:nvSpPr>
        <p:spPr>
          <a:xfrm>
            <a:off x="2972920" y="2947422"/>
            <a:ext cx="971744" cy="40010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2000" b="1" spc="187">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居場所</a:t>
            </a:r>
          </a:p>
        </p:txBody>
      </p:sp>
      <p:sp>
        <p:nvSpPr>
          <p:cNvPr id="558" name="1.ツナガル"/>
          <p:cNvSpPr txBox="1"/>
          <p:nvPr/>
        </p:nvSpPr>
        <p:spPr>
          <a:xfrm>
            <a:off x="11076110" y="4832986"/>
            <a:ext cx="1231258" cy="43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defTabSz="457200">
              <a:lnSpc>
                <a:spcPct val="80000"/>
              </a:lnSpc>
              <a:defRPr sz="1400" b="1" spc="150">
                <a:solidFill>
                  <a:srgbClr val="FFFFFF"/>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3年の</a:t>
            </a:r>
          </a:p>
          <a:p>
            <a:pPr algn="ctr" defTabSz="457200">
              <a:lnSpc>
                <a:spcPct val="80000"/>
              </a:lnSpc>
              <a:defRPr sz="1400" b="1" spc="150">
                <a:solidFill>
                  <a:srgbClr val="FFFFFF"/>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支援コスト</a:t>
            </a:r>
          </a:p>
        </p:txBody>
      </p:sp>
      <p:pic>
        <p:nvPicPr>
          <p:cNvPr id="559"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23530" y="3317869"/>
            <a:ext cx="2270556" cy="1475710"/>
          </a:xfrm>
          <a:prstGeom prst="rect">
            <a:avLst/>
          </a:prstGeom>
          <a:ln w="12700">
            <a:miter lim="400000"/>
          </a:ln>
        </p:spPr>
      </p:pic>
      <p:sp>
        <p:nvSpPr>
          <p:cNvPr id="560" name="角丸四角形 465"/>
          <p:cNvSpPr/>
          <p:nvPr/>
        </p:nvSpPr>
        <p:spPr>
          <a:xfrm>
            <a:off x="1813506" y="5097502"/>
            <a:ext cx="3290570" cy="1732142"/>
          </a:xfrm>
          <a:prstGeom prst="roundRect">
            <a:avLst>
              <a:gd name="adj" fmla="val 7365"/>
            </a:avLst>
          </a:prstGeom>
          <a:ln w="12700">
            <a:solidFill>
              <a:srgbClr val="BFBFBF"/>
            </a:solidFill>
            <a:miter/>
          </a:ln>
        </p:spPr>
        <p:txBody>
          <a:bodyPr lIns="65021" tIns="65021" rIns="65021" bIns="65021" anchor="ctr"/>
          <a:lstStyle/>
          <a:p>
            <a:pPr algn="ctr" defTabSz="457200">
              <a:defRPr sz="1200" spc="15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561" name="支援…"/>
          <p:cNvSpPr txBox="1"/>
          <p:nvPr/>
        </p:nvSpPr>
        <p:spPr>
          <a:xfrm>
            <a:off x="2972920" y="4873052"/>
            <a:ext cx="971744" cy="40010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2000" b="1" spc="187">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住まい</a:t>
            </a:r>
          </a:p>
        </p:txBody>
      </p:sp>
      <p:pic>
        <p:nvPicPr>
          <p:cNvPr id="562" name="IMG_7918.jpg" descr="IMG_791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3513" y="5275171"/>
            <a:ext cx="2270557" cy="1468342"/>
          </a:xfrm>
          <a:prstGeom prst="rect">
            <a:avLst/>
          </a:prstGeom>
          <a:ln w="12700">
            <a:miter lim="400000"/>
          </a:ln>
        </p:spPr>
      </p:pic>
      <p:sp>
        <p:nvSpPr>
          <p:cNvPr id="563" name="角丸四角形 465"/>
          <p:cNvSpPr/>
          <p:nvPr/>
        </p:nvSpPr>
        <p:spPr>
          <a:xfrm>
            <a:off x="5622166" y="3137189"/>
            <a:ext cx="3290570" cy="3685999"/>
          </a:xfrm>
          <a:prstGeom prst="roundRect">
            <a:avLst>
              <a:gd name="adj" fmla="val 5622"/>
            </a:avLst>
          </a:prstGeom>
          <a:ln w="12700">
            <a:solidFill>
              <a:srgbClr val="BFBFBF"/>
            </a:solidFill>
            <a:miter/>
          </a:ln>
        </p:spPr>
        <p:txBody>
          <a:bodyPr lIns="65021" tIns="65021" rIns="65021" bIns="65021" anchor="ctr"/>
          <a:lstStyle/>
          <a:p>
            <a:pPr algn="ctr" defTabSz="457200">
              <a:defRPr sz="1200" spc="15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564" name="支援…"/>
          <p:cNvSpPr txBox="1"/>
          <p:nvPr/>
        </p:nvSpPr>
        <p:spPr>
          <a:xfrm>
            <a:off x="6648501" y="3020239"/>
            <a:ext cx="1237902" cy="40010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2000" b="1" spc="187">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体験活動</a:t>
            </a:r>
          </a:p>
        </p:txBody>
      </p:sp>
      <p:pic>
        <p:nvPicPr>
          <p:cNvPr id="565" name="図 19" descr="図 1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144691" y="3503931"/>
            <a:ext cx="2245384" cy="1471508"/>
          </a:xfrm>
          <a:prstGeom prst="rect">
            <a:avLst/>
          </a:prstGeom>
          <a:ln w="12700">
            <a:miter lim="400000"/>
          </a:ln>
        </p:spPr>
      </p:pic>
      <p:pic>
        <p:nvPicPr>
          <p:cNvPr id="566" name="図 25" descr="図 2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44691" y="5113339"/>
            <a:ext cx="2245384" cy="1468342"/>
          </a:xfrm>
          <a:prstGeom prst="rect">
            <a:avLst/>
          </a:prstGeom>
          <a:ln w="12700">
            <a:miter lim="400000"/>
          </a:ln>
        </p:spPr>
      </p:pic>
      <p:sp>
        <p:nvSpPr>
          <p:cNvPr id="567" name="角丸四角形 465"/>
          <p:cNvSpPr/>
          <p:nvPr/>
        </p:nvSpPr>
        <p:spPr>
          <a:xfrm>
            <a:off x="9440549" y="3184712"/>
            <a:ext cx="3290569" cy="3685999"/>
          </a:xfrm>
          <a:prstGeom prst="roundRect">
            <a:avLst>
              <a:gd name="adj" fmla="val 5622"/>
            </a:avLst>
          </a:prstGeom>
          <a:ln w="12700">
            <a:solidFill>
              <a:srgbClr val="BFBFBF"/>
            </a:solidFill>
            <a:miter/>
          </a:ln>
        </p:spPr>
        <p:txBody>
          <a:bodyPr lIns="65021" tIns="65021" rIns="65021" bIns="65021" anchor="ctr"/>
          <a:lstStyle/>
          <a:p>
            <a:pPr algn="ctr" defTabSz="457200">
              <a:defRPr sz="1200" spc="15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568" name="支援…"/>
          <p:cNvSpPr txBox="1"/>
          <p:nvPr/>
        </p:nvSpPr>
        <p:spPr>
          <a:xfrm>
            <a:off x="9701007" y="2988489"/>
            <a:ext cx="2724047" cy="40010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2000" b="1" spc="187">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就労体験・就労支援</a:t>
            </a:r>
          </a:p>
        </p:txBody>
      </p:sp>
      <p:pic>
        <p:nvPicPr>
          <p:cNvPr id="569" name="図 36" descr="図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59399" y="3556205"/>
            <a:ext cx="2207261" cy="1471508"/>
          </a:xfrm>
          <a:prstGeom prst="rect">
            <a:avLst/>
          </a:prstGeom>
          <a:ln w="12700">
            <a:miter lim="400000"/>
          </a:ln>
        </p:spPr>
      </p:pic>
      <p:pic>
        <p:nvPicPr>
          <p:cNvPr id="570" name="図 40" descr="図 4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9966915" y="5165614"/>
            <a:ext cx="2192230" cy="1468342"/>
          </a:xfrm>
          <a:prstGeom prst="rect">
            <a:avLst/>
          </a:prstGeom>
          <a:ln w="12700">
            <a:miter lim="400000"/>
          </a:ln>
        </p:spPr>
      </p:pic>
      <p:sp>
        <p:nvSpPr>
          <p:cNvPr id="2" name="スライド番号プレースホルダー 1">
            <a:extLst>
              <a:ext uri="{FF2B5EF4-FFF2-40B4-BE49-F238E27FC236}">
                <a16:creationId xmlns:a16="http://schemas.microsoft.com/office/drawing/2014/main" id="{3A9D7DBD-FCF2-99DC-E6F7-F06F6CFE310D}"/>
              </a:ext>
            </a:extLst>
          </p:cNvPr>
          <p:cNvSpPr>
            <a:spLocks noGrp="1"/>
          </p:cNvSpPr>
          <p:nvPr>
            <p:ph type="sldNum" sz="quarter" idx="2"/>
          </p:nvPr>
        </p:nvSpPr>
        <p:spPr/>
        <p:txBody>
          <a:bodyPr/>
          <a:lstStyle/>
          <a:p>
            <a:fld id="{86CB4B4D-7CA3-9044-876B-883B54F8677D}" type="slidenum">
              <a:rPr lang="en-US" altLang="ja-JP" smtClean="0"/>
              <a:t>21</a:t>
            </a:fld>
            <a:endParaRPr lang="ja-JP" alt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 name="2D積み重ね縦棒グラフ"/>
          <p:cNvGraphicFramePr/>
          <p:nvPr>
            <p:extLst>
              <p:ext uri="{D42A27DB-BD31-4B8C-83A1-F6EECF244321}">
                <p14:modId xmlns:p14="http://schemas.microsoft.com/office/powerpoint/2010/main" val="3970181518"/>
              </p:ext>
            </p:extLst>
          </p:nvPr>
        </p:nvGraphicFramePr>
        <p:xfrm>
          <a:off x="380817" y="2687653"/>
          <a:ext cx="12228028" cy="4967394"/>
        </p:xfrm>
        <a:graphic>
          <a:graphicData uri="http://schemas.openxmlformats.org/drawingml/2006/chart">
            <c:chart xmlns:c="http://schemas.openxmlformats.org/drawingml/2006/chart" xmlns:r="http://schemas.openxmlformats.org/officeDocument/2006/relationships" r:id="rId2"/>
          </a:graphicData>
        </a:graphic>
      </p:graphicFrame>
      <p:sp>
        <p:nvSpPr>
          <p:cNvPr id="574" name="テキスト ボックス 51"/>
          <p:cNvSpPr txBox="1"/>
          <p:nvPr/>
        </p:nvSpPr>
        <p:spPr>
          <a:xfrm>
            <a:off x="1057065" y="1590997"/>
            <a:ext cx="10890668" cy="962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p>
            <a:pPr algn="ctr">
              <a:defRPr sz="2700" b="1" spc="225">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単年度の助成金が主な財源となっていたが、</a:t>
            </a:r>
          </a:p>
          <a:p>
            <a:pPr algn="ctr">
              <a:defRPr sz="2700" b="1" spc="225">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広報ファンドレイズの強化により徐々に寄付等が集まりはじめている</a:t>
            </a:r>
          </a:p>
        </p:txBody>
      </p:sp>
      <p:sp>
        <p:nvSpPr>
          <p:cNvPr id="575" name="66％"/>
          <p:cNvSpPr txBox="1"/>
          <p:nvPr/>
        </p:nvSpPr>
        <p:spPr>
          <a:xfrm>
            <a:off x="2836195" y="6575243"/>
            <a:ext cx="76174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p>
            <a:pPr algn="ctr">
              <a:defRPr sz="2800" b="1" spc="233">
                <a:solidFill>
                  <a:srgbClr val="FFFFFF"/>
                </a:solidFill>
                <a:latin typeface="Noto Sans JP Bold"/>
                <a:ea typeface="Noto Sans JP Bold"/>
                <a:cs typeface="Noto Sans JP Bold"/>
                <a:sym typeface="Noto Sans JP Bold"/>
              </a:defRPr>
            </a:pPr>
            <a:r>
              <a:rPr dirty="0">
                <a:latin typeface="ＭＳ Ｐゴシック" panose="020B0600070205080204" pitchFamily="50" charset="-128"/>
                <a:ea typeface="ＭＳ Ｐゴシック" panose="020B0600070205080204" pitchFamily="50" charset="-128"/>
              </a:rPr>
              <a:t>66</a:t>
            </a:r>
            <a:r>
              <a:rPr sz="1500" spc="125" dirty="0">
                <a:latin typeface="ＭＳ Ｐゴシック" panose="020B0600070205080204" pitchFamily="50" charset="-128"/>
                <a:ea typeface="ＭＳ Ｐゴシック" panose="020B0600070205080204" pitchFamily="50" charset="-128"/>
              </a:rPr>
              <a:t>％</a:t>
            </a:r>
          </a:p>
        </p:txBody>
      </p:sp>
      <p:sp>
        <p:nvSpPr>
          <p:cNvPr id="576" name="90％"/>
          <p:cNvSpPr txBox="1"/>
          <p:nvPr/>
        </p:nvSpPr>
        <p:spPr>
          <a:xfrm>
            <a:off x="4530830" y="6368650"/>
            <a:ext cx="76174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p>
            <a:pPr algn="ctr">
              <a:defRPr sz="2800" b="1" spc="233">
                <a:solidFill>
                  <a:srgbClr val="FFFFFF"/>
                </a:solidFill>
                <a:latin typeface="Noto Sans JP Bold"/>
                <a:ea typeface="Noto Sans JP Bold"/>
                <a:cs typeface="Noto Sans JP Bold"/>
                <a:sym typeface="Noto Sans JP Bold"/>
              </a:defRPr>
            </a:pPr>
            <a:r>
              <a:rPr dirty="0">
                <a:latin typeface="ＭＳ Ｐゴシック" panose="020B0600070205080204" pitchFamily="50" charset="-128"/>
                <a:ea typeface="ＭＳ Ｐゴシック" panose="020B0600070205080204" pitchFamily="50" charset="-128"/>
              </a:rPr>
              <a:t>90</a:t>
            </a:r>
            <a:r>
              <a:rPr sz="1500" spc="125" dirty="0">
                <a:latin typeface="ＭＳ Ｐゴシック" panose="020B0600070205080204" pitchFamily="50" charset="-128"/>
                <a:ea typeface="ＭＳ Ｐゴシック" panose="020B0600070205080204" pitchFamily="50" charset="-128"/>
              </a:rPr>
              <a:t>％</a:t>
            </a:r>
          </a:p>
        </p:txBody>
      </p:sp>
      <p:sp>
        <p:nvSpPr>
          <p:cNvPr id="577" name="80％"/>
          <p:cNvSpPr txBox="1"/>
          <p:nvPr/>
        </p:nvSpPr>
        <p:spPr>
          <a:xfrm>
            <a:off x="6249877" y="6097444"/>
            <a:ext cx="76174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p>
            <a:pPr algn="ctr">
              <a:defRPr sz="2800" b="1" spc="233">
                <a:solidFill>
                  <a:srgbClr val="FFFFFF"/>
                </a:solidFill>
                <a:latin typeface="Noto Sans JP Bold"/>
                <a:ea typeface="Noto Sans JP Bold"/>
                <a:cs typeface="Noto Sans JP Bold"/>
                <a:sym typeface="Noto Sans JP Bold"/>
              </a:defRPr>
            </a:pPr>
            <a:r>
              <a:rPr dirty="0">
                <a:latin typeface="ＭＳ Ｐゴシック" panose="020B0600070205080204" pitchFamily="50" charset="-128"/>
                <a:ea typeface="ＭＳ Ｐゴシック" panose="020B0600070205080204" pitchFamily="50" charset="-128"/>
              </a:rPr>
              <a:t>80</a:t>
            </a:r>
            <a:r>
              <a:rPr sz="1500" spc="125" dirty="0">
                <a:latin typeface="ＭＳ Ｐゴシック" panose="020B0600070205080204" pitchFamily="50" charset="-128"/>
                <a:ea typeface="ＭＳ Ｐゴシック" panose="020B0600070205080204" pitchFamily="50" charset="-128"/>
              </a:rPr>
              <a:t>％</a:t>
            </a:r>
          </a:p>
        </p:txBody>
      </p:sp>
      <p:sp>
        <p:nvSpPr>
          <p:cNvPr id="578" name="78％"/>
          <p:cNvSpPr txBox="1"/>
          <p:nvPr/>
        </p:nvSpPr>
        <p:spPr>
          <a:xfrm>
            <a:off x="7938445" y="6187846"/>
            <a:ext cx="76174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p>
            <a:pPr algn="ctr">
              <a:defRPr sz="2800" b="1" spc="233">
                <a:solidFill>
                  <a:srgbClr val="FFFFFF"/>
                </a:solidFill>
                <a:latin typeface="Noto Sans JP Bold"/>
                <a:ea typeface="Noto Sans JP Bold"/>
                <a:cs typeface="Noto Sans JP Bold"/>
                <a:sym typeface="Noto Sans JP Bold"/>
              </a:defRPr>
            </a:pPr>
            <a:r>
              <a:rPr dirty="0">
                <a:latin typeface="ＭＳ Ｐゴシック" panose="020B0600070205080204" pitchFamily="50" charset="-128"/>
                <a:ea typeface="ＭＳ Ｐゴシック" panose="020B0600070205080204" pitchFamily="50" charset="-128"/>
              </a:rPr>
              <a:t>78</a:t>
            </a:r>
            <a:r>
              <a:rPr sz="1500" spc="125" dirty="0">
                <a:latin typeface="ＭＳ Ｐゴシック" panose="020B0600070205080204" pitchFamily="50" charset="-128"/>
                <a:ea typeface="ＭＳ Ｐゴシック" panose="020B0600070205080204" pitchFamily="50" charset="-128"/>
              </a:rPr>
              <a:t>％</a:t>
            </a:r>
          </a:p>
        </p:txBody>
      </p:sp>
      <p:sp>
        <p:nvSpPr>
          <p:cNvPr id="579" name="64％"/>
          <p:cNvSpPr txBox="1"/>
          <p:nvPr/>
        </p:nvSpPr>
        <p:spPr>
          <a:xfrm>
            <a:off x="9651514" y="6007043"/>
            <a:ext cx="76174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p>
            <a:pPr algn="ctr">
              <a:defRPr sz="2800" b="1" spc="233">
                <a:solidFill>
                  <a:srgbClr val="FFFFFF"/>
                </a:solidFill>
                <a:latin typeface="Noto Sans JP Bold"/>
                <a:ea typeface="Noto Sans JP Bold"/>
                <a:cs typeface="Noto Sans JP Bold"/>
                <a:sym typeface="Noto Sans JP Bold"/>
              </a:defRPr>
            </a:pPr>
            <a:r>
              <a:rPr dirty="0">
                <a:latin typeface="ＭＳ Ｐゴシック" panose="020B0600070205080204" pitchFamily="50" charset="-128"/>
                <a:ea typeface="ＭＳ Ｐゴシック" panose="020B0600070205080204" pitchFamily="50" charset="-128"/>
              </a:rPr>
              <a:t>64</a:t>
            </a:r>
            <a:r>
              <a:rPr sz="1500" spc="125" dirty="0">
                <a:latin typeface="ＭＳ Ｐゴシック" panose="020B0600070205080204" pitchFamily="50" charset="-128"/>
                <a:ea typeface="ＭＳ Ｐゴシック" panose="020B0600070205080204" pitchFamily="50" charset="-128"/>
              </a:rPr>
              <a:t>％</a:t>
            </a:r>
          </a:p>
        </p:txBody>
      </p:sp>
      <p:sp>
        <p:nvSpPr>
          <p:cNvPr id="580" name="助成金"/>
          <p:cNvSpPr txBox="1"/>
          <p:nvPr/>
        </p:nvSpPr>
        <p:spPr>
          <a:xfrm>
            <a:off x="746093" y="8140017"/>
            <a:ext cx="1052910"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200" b="1" spc="183">
                <a:solidFill>
                  <a:srgbClr val="3E8F8E"/>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助成金</a:t>
            </a:r>
          </a:p>
        </p:txBody>
      </p:sp>
      <p:sp>
        <p:nvSpPr>
          <p:cNvPr id="581" name="寄付金"/>
          <p:cNvSpPr txBox="1"/>
          <p:nvPr/>
        </p:nvSpPr>
        <p:spPr>
          <a:xfrm>
            <a:off x="746093" y="8611479"/>
            <a:ext cx="1052910"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200" b="1" spc="183">
                <a:solidFill>
                  <a:srgbClr val="59ABBE"/>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寄付金</a:t>
            </a:r>
          </a:p>
        </p:txBody>
      </p:sp>
      <p:sp>
        <p:nvSpPr>
          <p:cNvPr id="582" name="事業収入等"/>
          <p:cNvSpPr txBox="1"/>
          <p:nvPr/>
        </p:nvSpPr>
        <p:spPr>
          <a:xfrm>
            <a:off x="438894" y="9140352"/>
            <a:ext cx="1667309" cy="46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200" b="1" spc="183">
                <a:solidFill>
                  <a:srgbClr val="898A8A"/>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事業収入等</a:t>
            </a:r>
          </a:p>
        </p:txBody>
      </p:sp>
      <p:sp>
        <p:nvSpPr>
          <p:cNvPr id="583" name="20,515,379円"/>
          <p:cNvSpPr txBox="1"/>
          <p:nvPr/>
        </p:nvSpPr>
        <p:spPr>
          <a:xfrm>
            <a:off x="2390458" y="5955852"/>
            <a:ext cx="1851334" cy="45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100" b="1" spc="175">
                <a:solidFill>
                  <a:srgbClr val="414141"/>
                </a:solidFill>
                <a:latin typeface="Noto Sans JP Bold"/>
                <a:ea typeface="Noto Sans JP Bold"/>
                <a:cs typeface="Noto Sans JP Bold"/>
                <a:sym typeface="Noto Sans JP Bold"/>
              </a:defRPr>
            </a:lvl1pPr>
          </a:lstStyle>
          <a:p>
            <a:r>
              <a:rPr dirty="0">
                <a:latin typeface="ＭＳ Ｐゴシック" panose="020B0600070205080204" pitchFamily="50" charset="-128"/>
                <a:ea typeface="ＭＳ Ｐゴシック" panose="020B0600070205080204" pitchFamily="50" charset="-128"/>
              </a:rPr>
              <a:t>20,515,379円</a:t>
            </a:r>
          </a:p>
        </p:txBody>
      </p:sp>
      <p:sp>
        <p:nvSpPr>
          <p:cNvPr id="584" name="59,179,748円"/>
          <p:cNvSpPr txBox="1"/>
          <p:nvPr/>
        </p:nvSpPr>
        <p:spPr>
          <a:xfrm>
            <a:off x="3840677" y="5192467"/>
            <a:ext cx="1851334" cy="45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100" b="1" spc="175">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59,179,748円</a:t>
            </a:r>
          </a:p>
        </p:txBody>
      </p:sp>
      <p:sp>
        <p:nvSpPr>
          <p:cNvPr id="585" name="71,516,571円"/>
          <p:cNvSpPr txBox="1"/>
          <p:nvPr/>
        </p:nvSpPr>
        <p:spPr>
          <a:xfrm>
            <a:off x="5714457" y="4420856"/>
            <a:ext cx="1851334" cy="45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100" b="1" spc="175">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71,516,571円</a:t>
            </a:r>
          </a:p>
        </p:txBody>
      </p:sp>
      <p:sp>
        <p:nvSpPr>
          <p:cNvPr id="586" name="62,888,654円"/>
          <p:cNvSpPr txBox="1"/>
          <p:nvPr/>
        </p:nvSpPr>
        <p:spPr>
          <a:xfrm>
            <a:off x="7450881" y="4940360"/>
            <a:ext cx="1851334" cy="45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100" b="1" spc="175">
                <a:solidFill>
                  <a:srgbClr val="414141"/>
                </a:solidFill>
                <a:latin typeface="Noto Sans JP Bold"/>
                <a:ea typeface="Noto Sans JP Bold"/>
                <a:cs typeface="Noto Sans JP Bold"/>
                <a:sym typeface="Noto Sans JP Bold"/>
              </a:defRPr>
            </a:lvl1pPr>
          </a:lstStyle>
          <a:p>
            <a:r>
              <a:rPr dirty="0">
                <a:latin typeface="ＭＳ Ｐゴシック" panose="020B0600070205080204" pitchFamily="50" charset="-128"/>
                <a:ea typeface="ＭＳ Ｐゴシック" panose="020B0600070205080204" pitchFamily="50" charset="-128"/>
              </a:rPr>
              <a:t>62,888,654円</a:t>
            </a:r>
          </a:p>
        </p:txBody>
      </p:sp>
      <p:sp>
        <p:nvSpPr>
          <p:cNvPr id="587" name="87,002,507円"/>
          <p:cNvSpPr txBox="1"/>
          <p:nvPr/>
        </p:nvSpPr>
        <p:spPr>
          <a:xfrm>
            <a:off x="9132117" y="4140768"/>
            <a:ext cx="1851334" cy="45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100" b="1" spc="175">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87,002,507円</a:t>
            </a:r>
          </a:p>
        </p:txBody>
      </p:sp>
      <p:sp>
        <p:nvSpPr>
          <p:cNvPr id="588" name="13,664,942円"/>
          <p:cNvSpPr txBox="1"/>
          <p:nvPr/>
        </p:nvSpPr>
        <p:spPr>
          <a:xfrm>
            <a:off x="2529336" y="8171636"/>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13,664,942円</a:t>
            </a:r>
          </a:p>
        </p:txBody>
      </p:sp>
      <p:sp>
        <p:nvSpPr>
          <p:cNvPr id="589" name="5,918,486円"/>
          <p:cNvSpPr txBox="1"/>
          <p:nvPr/>
        </p:nvSpPr>
        <p:spPr>
          <a:xfrm>
            <a:off x="2585377" y="8662148"/>
            <a:ext cx="1232896"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5,918,486円</a:t>
            </a:r>
          </a:p>
        </p:txBody>
      </p:sp>
      <p:sp>
        <p:nvSpPr>
          <p:cNvPr id="590" name="931,951円"/>
          <p:cNvSpPr txBox="1"/>
          <p:nvPr/>
        </p:nvSpPr>
        <p:spPr>
          <a:xfrm>
            <a:off x="2668605" y="9191021"/>
            <a:ext cx="1066440"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931,951円</a:t>
            </a:r>
          </a:p>
        </p:txBody>
      </p:sp>
      <p:sp>
        <p:nvSpPr>
          <p:cNvPr id="591" name="47,185,600円"/>
          <p:cNvSpPr txBox="1"/>
          <p:nvPr/>
        </p:nvSpPr>
        <p:spPr>
          <a:xfrm>
            <a:off x="4155392" y="8171636"/>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47,185,600円</a:t>
            </a:r>
          </a:p>
        </p:txBody>
      </p:sp>
      <p:sp>
        <p:nvSpPr>
          <p:cNvPr id="592" name="4,324,151円"/>
          <p:cNvSpPr txBox="1"/>
          <p:nvPr/>
        </p:nvSpPr>
        <p:spPr>
          <a:xfrm>
            <a:off x="4211433" y="8662148"/>
            <a:ext cx="1232896"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4,324,151円</a:t>
            </a:r>
          </a:p>
        </p:txBody>
      </p:sp>
      <p:sp>
        <p:nvSpPr>
          <p:cNvPr id="593" name="820,997円"/>
          <p:cNvSpPr txBox="1"/>
          <p:nvPr/>
        </p:nvSpPr>
        <p:spPr>
          <a:xfrm>
            <a:off x="4294661" y="9191021"/>
            <a:ext cx="1066440"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820,997円</a:t>
            </a:r>
          </a:p>
        </p:txBody>
      </p:sp>
      <p:sp>
        <p:nvSpPr>
          <p:cNvPr id="594" name="57,674,100円"/>
          <p:cNvSpPr txBox="1"/>
          <p:nvPr/>
        </p:nvSpPr>
        <p:spPr>
          <a:xfrm>
            <a:off x="5822341" y="8152456"/>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57,674,100円</a:t>
            </a:r>
          </a:p>
        </p:txBody>
      </p:sp>
      <p:sp>
        <p:nvSpPr>
          <p:cNvPr id="595" name="9,069,341円"/>
          <p:cNvSpPr txBox="1"/>
          <p:nvPr/>
        </p:nvSpPr>
        <p:spPr>
          <a:xfrm>
            <a:off x="5878382" y="8642968"/>
            <a:ext cx="1232896"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9,069,341円</a:t>
            </a:r>
          </a:p>
        </p:txBody>
      </p:sp>
      <p:sp>
        <p:nvSpPr>
          <p:cNvPr id="596" name="4,773,130円"/>
          <p:cNvSpPr txBox="1"/>
          <p:nvPr/>
        </p:nvSpPr>
        <p:spPr>
          <a:xfrm>
            <a:off x="5878382" y="9171840"/>
            <a:ext cx="1232896"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4,773,130円</a:t>
            </a:r>
          </a:p>
        </p:txBody>
      </p:sp>
      <p:sp>
        <p:nvSpPr>
          <p:cNvPr id="597" name="49,124,580円"/>
          <p:cNvSpPr txBox="1"/>
          <p:nvPr/>
        </p:nvSpPr>
        <p:spPr>
          <a:xfrm>
            <a:off x="7704059" y="8152456"/>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49,124,580円</a:t>
            </a:r>
          </a:p>
        </p:txBody>
      </p:sp>
      <p:sp>
        <p:nvSpPr>
          <p:cNvPr id="598" name="9,353,717円"/>
          <p:cNvSpPr txBox="1"/>
          <p:nvPr/>
        </p:nvSpPr>
        <p:spPr>
          <a:xfrm>
            <a:off x="7760100" y="8642968"/>
            <a:ext cx="1232896"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9,353,717円</a:t>
            </a:r>
          </a:p>
        </p:txBody>
      </p:sp>
      <p:sp>
        <p:nvSpPr>
          <p:cNvPr id="599" name="4,410,357円"/>
          <p:cNvSpPr txBox="1"/>
          <p:nvPr/>
        </p:nvSpPr>
        <p:spPr>
          <a:xfrm>
            <a:off x="7760100" y="9171841"/>
            <a:ext cx="1232896"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4,410,357円</a:t>
            </a:r>
          </a:p>
        </p:txBody>
      </p:sp>
      <p:sp>
        <p:nvSpPr>
          <p:cNvPr id="600" name="55,517,097円"/>
          <p:cNvSpPr txBox="1"/>
          <p:nvPr/>
        </p:nvSpPr>
        <p:spPr>
          <a:xfrm>
            <a:off x="9385295" y="8152456"/>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55,517,097円</a:t>
            </a:r>
          </a:p>
        </p:txBody>
      </p:sp>
      <p:sp>
        <p:nvSpPr>
          <p:cNvPr id="601" name="18,885,431円"/>
          <p:cNvSpPr txBox="1"/>
          <p:nvPr/>
        </p:nvSpPr>
        <p:spPr>
          <a:xfrm>
            <a:off x="9385295" y="8642969"/>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18,885,431円</a:t>
            </a:r>
          </a:p>
        </p:txBody>
      </p:sp>
      <p:sp>
        <p:nvSpPr>
          <p:cNvPr id="602" name="12,599,979円"/>
          <p:cNvSpPr txBox="1"/>
          <p:nvPr/>
        </p:nvSpPr>
        <p:spPr>
          <a:xfrm>
            <a:off x="9385295" y="9171840"/>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12,599,979円</a:t>
            </a:r>
          </a:p>
        </p:txBody>
      </p:sp>
      <p:pic>
        <p:nvPicPr>
          <p:cNvPr id="603" name="図 50" descr="図 5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5714" y="818323"/>
            <a:ext cx="358006" cy="358409"/>
          </a:xfrm>
          <a:prstGeom prst="rect">
            <a:avLst/>
          </a:prstGeom>
          <a:ln w="12700">
            <a:miter lim="400000"/>
          </a:ln>
        </p:spPr>
      </p:pic>
      <p:sp>
        <p:nvSpPr>
          <p:cNvPr id="604" name="テキスト ボックス 51"/>
          <p:cNvSpPr txBox="1"/>
          <p:nvPr/>
        </p:nvSpPr>
        <p:spPr>
          <a:xfrm>
            <a:off x="1155759" y="608639"/>
            <a:ext cx="2082359"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活動予算</a:t>
            </a:r>
          </a:p>
        </p:txBody>
      </p:sp>
      <p:sp>
        <p:nvSpPr>
          <p:cNvPr id="605" name="87,002,507円"/>
          <p:cNvSpPr txBox="1"/>
          <p:nvPr/>
        </p:nvSpPr>
        <p:spPr>
          <a:xfrm>
            <a:off x="10670856" y="2891114"/>
            <a:ext cx="2010031" cy="45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2100" b="1" spc="175">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140,304,180円</a:t>
            </a:r>
          </a:p>
        </p:txBody>
      </p:sp>
      <p:sp>
        <p:nvSpPr>
          <p:cNvPr id="606" name="55,517,097円"/>
          <p:cNvSpPr txBox="1"/>
          <p:nvPr/>
        </p:nvSpPr>
        <p:spPr>
          <a:xfrm>
            <a:off x="11041483" y="8152456"/>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53,234,615円</a:t>
            </a:r>
          </a:p>
        </p:txBody>
      </p:sp>
      <p:sp>
        <p:nvSpPr>
          <p:cNvPr id="607" name="18,885,431円"/>
          <p:cNvSpPr txBox="1"/>
          <p:nvPr/>
        </p:nvSpPr>
        <p:spPr>
          <a:xfrm>
            <a:off x="11041483" y="8642969"/>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72,930,707円</a:t>
            </a:r>
          </a:p>
        </p:txBody>
      </p:sp>
      <p:sp>
        <p:nvSpPr>
          <p:cNvPr id="608" name="12,599,979円"/>
          <p:cNvSpPr txBox="1"/>
          <p:nvPr/>
        </p:nvSpPr>
        <p:spPr>
          <a:xfrm>
            <a:off x="11041483" y="9171840"/>
            <a:ext cx="1344978" cy="362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1500" spc="124">
                <a:solidFill>
                  <a:srgbClr val="414141"/>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14,138,858円</a:t>
            </a:r>
          </a:p>
        </p:txBody>
      </p:sp>
      <p:sp>
        <p:nvSpPr>
          <p:cNvPr id="609" name="64％"/>
          <p:cNvSpPr txBox="1"/>
          <p:nvPr/>
        </p:nvSpPr>
        <p:spPr>
          <a:xfrm>
            <a:off x="11399400" y="6278248"/>
            <a:ext cx="76174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p>
            <a:pPr algn="ctr">
              <a:defRPr sz="2800" b="1" spc="233">
                <a:solidFill>
                  <a:srgbClr val="FFFFFF"/>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38</a:t>
            </a:r>
            <a:r>
              <a:rPr sz="1500" spc="125">
                <a:latin typeface="ＭＳ Ｐゴシック" panose="020B0600070205080204" pitchFamily="50" charset="-128"/>
                <a:ea typeface="ＭＳ Ｐゴシック" panose="020B0600070205080204" pitchFamily="50" charset="-128"/>
              </a:rPr>
              <a:t>％</a:t>
            </a:r>
          </a:p>
        </p:txBody>
      </p:sp>
      <p:sp>
        <p:nvSpPr>
          <p:cNvPr id="2" name="スライド番号プレースホルダー 1">
            <a:extLst>
              <a:ext uri="{FF2B5EF4-FFF2-40B4-BE49-F238E27FC236}">
                <a16:creationId xmlns:a16="http://schemas.microsoft.com/office/drawing/2014/main" id="{27D9D0EA-64A4-BFC9-7FBB-3E4ABF1268EE}"/>
              </a:ext>
            </a:extLst>
          </p:cNvPr>
          <p:cNvSpPr>
            <a:spLocks noGrp="1"/>
          </p:cNvSpPr>
          <p:nvPr>
            <p:ph type="sldNum" sz="quarter" idx="2"/>
          </p:nvPr>
        </p:nvSpPr>
        <p:spPr>
          <a:xfrm>
            <a:off x="12550239" y="9202494"/>
            <a:ext cx="348724" cy="339198"/>
          </a:xfrm>
        </p:spPr>
        <p:txBody>
          <a:bodyPr/>
          <a:lstStyle/>
          <a:p>
            <a:fld id="{86CB4B4D-7CA3-9044-876B-883B54F8677D}" type="slidenum">
              <a:rPr lang="en-US" altLang="ja-JP" smtClean="0"/>
              <a:t>22</a:t>
            </a:fld>
            <a:endParaRPr lang="ja-JP" alt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G_0425 2.jpeg" descr="IMG_0425 2.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3004801" cy="9753601"/>
          </a:xfrm>
          <a:prstGeom prst="rect">
            <a:avLst/>
          </a:prstGeom>
          <a:ln w="12700">
            <a:miter lim="400000"/>
          </a:ln>
        </p:spPr>
      </p:pic>
      <p:sp>
        <p:nvSpPr>
          <p:cNvPr id="316" name="テキスト ボックス 18"/>
          <p:cNvSpPr txBox="1"/>
          <p:nvPr/>
        </p:nvSpPr>
        <p:spPr>
          <a:xfrm>
            <a:off x="707943" y="650879"/>
            <a:ext cx="1293490" cy="408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1800" b="1">
                <a:solidFill>
                  <a:srgbClr val="FFFFFF"/>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若者の事例</a:t>
            </a:r>
          </a:p>
        </p:txBody>
      </p:sp>
      <p:sp>
        <p:nvSpPr>
          <p:cNvPr id="317" name="直線コネクタ 19"/>
          <p:cNvSpPr/>
          <p:nvPr/>
        </p:nvSpPr>
        <p:spPr>
          <a:xfrm>
            <a:off x="715713" y="1144404"/>
            <a:ext cx="11568595" cy="1"/>
          </a:xfrm>
          <a:prstGeom prst="line">
            <a:avLst/>
          </a:prstGeom>
          <a:ln w="12700">
            <a:solidFill>
              <a:srgbClr val="9BA597"/>
            </a:solidFill>
            <a:miter/>
          </a:ln>
        </p:spPr>
        <p:txBody>
          <a:bodyPr lIns="65022" tIns="65022" rIns="65022" bIns="65022"/>
          <a:lstStyle/>
          <a:p>
            <a:pPr>
              <a:defRPr>
                <a:latin typeface="+mn-lt"/>
                <a:ea typeface="+mn-ea"/>
                <a:cs typeface="+mn-cs"/>
                <a:sym typeface="游ゴシック"/>
              </a:defRPr>
            </a:pPr>
            <a:endParaRPr>
              <a:latin typeface="ＭＳ Ｐゴシック" panose="020B0600070205080204" pitchFamily="50" charset="-128"/>
              <a:ea typeface="ＭＳ Ｐゴシック" panose="020B0600070205080204" pitchFamily="50" charset="-128"/>
            </a:endParaRPr>
          </a:p>
        </p:txBody>
      </p:sp>
      <p:sp>
        <p:nvSpPr>
          <p:cNvPr id="318" name="正方形/長方形 23"/>
          <p:cNvSpPr/>
          <p:nvPr/>
        </p:nvSpPr>
        <p:spPr>
          <a:xfrm rot="10800000">
            <a:off x="-100801" y="4288142"/>
            <a:ext cx="13206401" cy="6440353"/>
          </a:xfrm>
          <a:prstGeom prst="rect">
            <a:avLst/>
          </a:prstGeom>
          <a:solidFill>
            <a:srgbClr val="000000">
              <a:alpha val="50195"/>
            </a:srgbClr>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19" name="テキスト ボックス 24"/>
          <p:cNvSpPr txBox="1"/>
          <p:nvPr/>
        </p:nvSpPr>
        <p:spPr>
          <a:xfrm>
            <a:off x="293973" y="4984577"/>
            <a:ext cx="12416854" cy="3647146"/>
          </a:xfrm>
          <a:prstGeom prst="rect">
            <a:avLst/>
          </a:prstGeom>
          <a:ln w="12700">
            <a:miter lim="400000"/>
          </a:ln>
          <a:effectLst>
            <a:outerShdw blurRad="25400" dist="25400" dir="5400000" rotWithShape="0">
              <a:srgbClr val="000000">
                <a:alpha val="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a:lnSpc>
                <a:spcPct val="130000"/>
              </a:lnSpc>
              <a:defRPr sz="3000">
                <a:solidFill>
                  <a:srgbClr val="FFFFFF"/>
                </a:solidFill>
                <a:latin typeface="Noto Sans JP Regular"/>
                <a:ea typeface="Noto Sans JP Regular"/>
                <a:cs typeface="Noto Sans JP Regular"/>
                <a:sym typeface="Noto Sans JP Regular"/>
              </a:defRPr>
            </a:pPr>
            <a:r>
              <a:rPr dirty="0">
                <a:latin typeface="ＭＳ Ｐゴシック" panose="020B0600070205080204" pitchFamily="50" charset="-128"/>
                <a:ea typeface="ＭＳ Ｐゴシック" panose="020B0600070205080204" pitchFamily="50" charset="-128"/>
              </a:rPr>
              <a:t>23歳男性（サンカクシャにつながった年齢22歳）</a:t>
            </a:r>
          </a:p>
          <a:p>
            <a:pPr>
              <a:lnSpc>
                <a:spcPct val="130000"/>
              </a:lnSpc>
              <a:defRPr sz="3000">
                <a:solidFill>
                  <a:srgbClr val="FFFFFF"/>
                </a:solidFill>
                <a:latin typeface="Noto Sans JP Regular"/>
                <a:ea typeface="Noto Sans JP Regular"/>
                <a:cs typeface="Noto Sans JP Regular"/>
                <a:sym typeface="Noto Sans JP Regular"/>
              </a:defRPr>
            </a:pPr>
            <a:r>
              <a:rPr dirty="0">
                <a:latin typeface="ＭＳ Ｐゴシック" panose="020B0600070205080204" pitchFamily="50" charset="-128"/>
                <a:ea typeface="ＭＳ Ｐゴシック" panose="020B0600070205080204" pitchFamily="50" charset="-128"/>
              </a:rPr>
              <a:t>・6歳の頃からずっと殴る蹴るの暴力を受け続ける</a:t>
            </a:r>
          </a:p>
          <a:p>
            <a:pPr>
              <a:lnSpc>
                <a:spcPct val="130000"/>
              </a:lnSpc>
              <a:defRPr sz="3000">
                <a:solidFill>
                  <a:srgbClr val="FFFFFF"/>
                </a:solidFill>
                <a:latin typeface="Noto Sans JP Regular"/>
                <a:ea typeface="Noto Sans JP Regular"/>
                <a:cs typeface="Noto Sans JP Regular"/>
                <a:sym typeface="Noto Sans JP Regular"/>
              </a:defRPr>
            </a:pPr>
            <a:r>
              <a:rPr dirty="0">
                <a:latin typeface="ＭＳ Ｐゴシック" panose="020B0600070205080204" pitchFamily="50" charset="-128"/>
                <a:ea typeface="ＭＳ Ｐゴシック" panose="020B0600070205080204" pitchFamily="50" charset="-128"/>
              </a:rPr>
              <a:t>・</a:t>
            </a:r>
            <a:r>
              <a:rPr dirty="0" err="1">
                <a:latin typeface="ＭＳ Ｐゴシック" panose="020B0600070205080204" pitchFamily="50" charset="-128"/>
                <a:ea typeface="ＭＳ Ｐゴシック" panose="020B0600070205080204" pitchFamily="50" charset="-128"/>
              </a:rPr>
              <a:t>親の監視の目やルールが厳しかった（過保護、過干渉</a:t>
            </a:r>
            <a:r>
              <a:rPr dirty="0">
                <a:latin typeface="ＭＳ Ｐゴシック" panose="020B0600070205080204" pitchFamily="50" charset="-128"/>
                <a:ea typeface="ＭＳ Ｐゴシック" panose="020B0600070205080204" pitchFamily="50" charset="-128"/>
              </a:rPr>
              <a:t>）</a:t>
            </a:r>
          </a:p>
          <a:p>
            <a:pPr>
              <a:lnSpc>
                <a:spcPct val="130000"/>
              </a:lnSpc>
              <a:defRPr sz="3000">
                <a:solidFill>
                  <a:srgbClr val="FFFFFF"/>
                </a:solidFill>
                <a:latin typeface="Noto Sans JP Regular"/>
                <a:ea typeface="Noto Sans JP Regular"/>
                <a:cs typeface="Noto Sans JP Regular"/>
                <a:sym typeface="Noto Sans JP Regular"/>
              </a:defRPr>
            </a:pPr>
            <a:r>
              <a:rPr dirty="0">
                <a:latin typeface="ＭＳ Ｐゴシック" panose="020B0600070205080204" pitchFamily="50" charset="-128"/>
                <a:ea typeface="ＭＳ Ｐゴシック" panose="020B0600070205080204" pitchFamily="50" charset="-128"/>
              </a:rPr>
              <a:t>・</a:t>
            </a:r>
            <a:r>
              <a:rPr dirty="0" err="1">
                <a:latin typeface="ＭＳ Ｐゴシック" panose="020B0600070205080204" pitchFamily="50" charset="-128"/>
                <a:ea typeface="ＭＳ Ｐゴシック" panose="020B0600070205080204" pitchFamily="50" charset="-128"/>
              </a:rPr>
              <a:t>大学に進学したものの、中退し、働きはじめるが仕事が続かない</a:t>
            </a:r>
            <a:endParaRPr dirty="0">
              <a:latin typeface="ＭＳ Ｐゴシック" panose="020B0600070205080204" pitchFamily="50" charset="-128"/>
              <a:ea typeface="ＭＳ Ｐゴシック" panose="020B0600070205080204" pitchFamily="50" charset="-128"/>
            </a:endParaRPr>
          </a:p>
          <a:p>
            <a:pPr>
              <a:lnSpc>
                <a:spcPct val="130000"/>
              </a:lnSpc>
              <a:defRPr sz="3000">
                <a:solidFill>
                  <a:srgbClr val="FFFFFF"/>
                </a:solidFill>
                <a:latin typeface="Noto Sans JP Regular"/>
                <a:ea typeface="Noto Sans JP Regular"/>
                <a:cs typeface="Noto Sans JP Regular"/>
                <a:sym typeface="Noto Sans JP Regular"/>
              </a:defRPr>
            </a:pPr>
            <a:r>
              <a:rPr dirty="0">
                <a:latin typeface="ＭＳ Ｐゴシック" panose="020B0600070205080204" pitchFamily="50" charset="-128"/>
                <a:ea typeface="ＭＳ Ｐゴシック" panose="020B0600070205080204" pitchFamily="50" charset="-128"/>
              </a:rPr>
              <a:t>・</a:t>
            </a:r>
            <a:r>
              <a:rPr dirty="0" err="1">
                <a:latin typeface="ＭＳ Ｐゴシック" panose="020B0600070205080204" pitchFamily="50" charset="-128"/>
                <a:ea typeface="ＭＳ Ｐゴシック" panose="020B0600070205080204" pitchFamily="50" charset="-128"/>
              </a:rPr>
              <a:t>親の暴力に耐えられず、家を出る</a:t>
            </a:r>
            <a:endParaRPr dirty="0">
              <a:latin typeface="ＭＳ Ｐゴシック" panose="020B0600070205080204" pitchFamily="50" charset="-128"/>
              <a:ea typeface="ＭＳ Ｐゴシック" panose="020B0600070205080204" pitchFamily="50" charset="-128"/>
            </a:endParaRPr>
          </a:p>
          <a:p>
            <a:pPr>
              <a:lnSpc>
                <a:spcPct val="130000"/>
              </a:lnSpc>
              <a:defRPr sz="3000">
                <a:solidFill>
                  <a:srgbClr val="FFFFFF"/>
                </a:solidFill>
                <a:latin typeface="Noto Sans JP Regular"/>
                <a:ea typeface="Noto Sans JP Regular"/>
                <a:cs typeface="Noto Sans JP Regular"/>
                <a:sym typeface="Noto Sans JP Regular"/>
              </a:defRPr>
            </a:pPr>
            <a:r>
              <a:rPr dirty="0">
                <a:latin typeface="ＭＳ Ｐゴシック" panose="020B0600070205080204" pitchFamily="50" charset="-128"/>
                <a:ea typeface="ＭＳ Ｐゴシック" panose="020B0600070205080204" pitchFamily="50" charset="-128"/>
              </a:rPr>
              <a:t>・</a:t>
            </a:r>
            <a:r>
              <a:rPr dirty="0" err="1">
                <a:latin typeface="ＭＳ Ｐゴシック" panose="020B0600070205080204" pitchFamily="50" charset="-128"/>
                <a:ea typeface="ＭＳ Ｐゴシック" panose="020B0600070205080204" pitchFamily="50" charset="-128"/>
              </a:rPr>
              <a:t>貧困ビジネスにつながり、逃げてサンカクシャにつながる</a:t>
            </a:r>
            <a:endParaRPr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97585CE8-C424-64FA-8BB1-F757C3ACB9A7}"/>
              </a:ext>
            </a:extLst>
          </p:cNvPr>
          <p:cNvSpPr>
            <a:spLocks noGrp="1"/>
          </p:cNvSpPr>
          <p:nvPr>
            <p:ph type="sldNum" sz="quarter" idx="2"/>
          </p:nvPr>
        </p:nvSpPr>
        <p:spPr/>
        <p:txBody>
          <a:bodyPr/>
          <a:lstStyle/>
          <a:p>
            <a:fld id="{86CB4B4D-7CA3-9044-876B-883B54F8677D}" type="slidenum">
              <a:rPr lang="en-US" altLang="ja-JP" smtClean="0"/>
              <a:t>3</a:t>
            </a:fld>
            <a:endParaRPr lang="ja-JP" alt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角丸四角形 1"/>
          <p:cNvSpPr/>
          <p:nvPr/>
        </p:nvSpPr>
        <p:spPr>
          <a:xfrm>
            <a:off x="705127" y="8096931"/>
            <a:ext cx="11594546" cy="881735"/>
          </a:xfrm>
          <a:prstGeom prst="roundRect">
            <a:avLst>
              <a:gd name="adj" fmla="val 0"/>
            </a:avLst>
          </a:prstGeom>
          <a:solidFill>
            <a:srgbClr val="F2F2F2"/>
          </a:solidFill>
          <a:ln w="12700">
            <a:miter lim="400000"/>
          </a:ln>
        </p:spPr>
        <p:txBody>
          <a:bodyPr lIns="65021" tIns="65021" rIns="65021" bIns="65021" anchor="ctr"/>
          <a:lstStyle/>
          <a:p>
            <a:pPr algn="ctr">
              <a:defRPr spc="20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322" name="角丸四角形 1"/>
          <p:cNvSpPr/>
          <p:nvPr/>
        </p:nvSpPr>
        <p:spPr>
          <a:xfrm>
            <a:off x="709943" y="2741720"/>
            <a:ext cx="3771475" cy="2461019"/>
          </a:xfrm>
          <a:prstGeom prst="roundRect">
            <a:avLst>
              <a:gd name="adj" fmla="val 0"/>
            </a:avLst>
          </a:prstGeom>
          <a:solidFill>
            <a:srgbClr val="F2F2F2"/>
          </a:solidFill>
          <a:ln w="12700">
            <a:miter lim="400000"/>
          </a:ln>
        </p:spPr>
        <p:txBody>
          <a:bodyPr lIns="65021" tIns="65021" rIns="65021" bIns="65021" anchor="ctr"/>
          <a:lstStyle/>
          <a:p>
            <a:pPr algn="ctr">
              <a:defRPr spc="20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323" name="角丸四角形"/>
          <p:cNvSpPr/>
          <p:nvPr/>
        </p:nvSpPr>
        <p:spPr>
          <a:xfrm>
            <a:off x="705127" y="7372170"/>
            <a:ext cx="11594546" cy="767901"/>
          </a:xfrm>
          <a:prstGeom prst="roundRect">
            <a:avLst>
              <a:gd name="adj" fmla="val 0"/>
            </a:avLst>
          </a:prstGeom>
          <a:solidFill>
            <a:srgbClr val="009693"/>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24" name="支援が届きにくくなり、孤立しやすい"/>
          <p:cNvSpPr txBox="1"/>
          <p:nvPr/>
        </p:nvSpPr>
        <p:spPr>
          <a:xfrm>
            <a:off x="3553616" y="7475022"/>
            <a:ext cx="5897568"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2800" b="1" spc="233">
                <a:solidFill>
                  <a:srgbClr val="FFFFFF"/>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若者を支える環境</a:t>
            </a:r>
          </a:p>
        </p:txBody>
      </p:sp>
      <p:sp>
        <p:nvSpPr>
          <p:cNvPr id="325" name="テキスト ボックス 10"/>
          <p:cNvSpPr txBox="1"/>
          <p:nvPr/>
        </p:nvSpPr>
        <p:spPr>
          <a:xfrm>
            <a:off x="1876459" y="8244175"/>
            <a:ext cx="9251882" cy="516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lgn="ctr">
              <a:defRPr sz="2500" b="1" spc="187">
                <a:solidFill>
                  <a:srgbClr val="4D4D4D"/>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・地域のつながりの希薄化　・公的支援、民間支援の不足</a:t>
            </a:r>
          </a:p>
        </p:txBody>
      </p:sp>
      <p:pic>
        <p:nvPicPr>
          <p:cNvPr id="326" name="図 50" descr="図 5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15714" y="818323"/>
            <a:ext cx="358007" cy="358410"/>
          </a:xfrm>
          <a:prstGeom prst="rect">
            <a:avLst/>
          </a:prstGeom>
          <a:ln w="12700">
            <a:miter lim="400000"/>
          </a:ln>
        </p:spPr>
      </p:pic>
      <p:sp>
        <p:nvSpPr>
          <p:cNvPr id="327" name="テキスト ボックス 51"/>
          <p:cNvSpPr txBox="1"/>
          <p:nvPr/>
        </p:nvSpPr>
        <p:spPr>
          <a:xfrm>
            <a:off x="1155759" y="608639"/>
            <a:ext cx="4158889"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若者を取り巻く環境</a:t>
            </a:r>
          </a:p>
        </p:txBody>
      </p:sp>
      <p:sp>
        <p:nvSpPr>
          <p:cNvPr id="328" name="角丸四角形"/>
          <p:cNvSpPr/>
          <p:nvPr/>
        </p:nvSpPr>
        <p:spPr>
          <a:xfrm>
            <a:off x="709944" y="1965123"/>
            <a:ext cx="3771474" cy="777744"/>
          </a:xfrm>
          <a:prstGeom prst="roundRect">
            <a:avLst>
              <a:gd name="adj" fmla="val 0"/>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29" name="自殺未遂"/>
          <p:cNvSpPr txBox="1"/>
          <p:nvPr/>
        </p:nvSpPr>
        <p:spPr>
          <a:xfrm>
            <a:off x="1684066" y="2072894"/>
            <a:ext cx="1823230"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2800" spc="233">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家庭</a:t>
            </a:r>
          </a:p>
        </p:txBody>
      </p:sp>
      <p:sp>
        <p:nvSpPr>
          <p:cNvPr id="330" name="角丸四角形"/>
          <p:cNvSpPr/>
          <p:nvPr/>
        </p:nvSpPr>
        <p:spPr>
          <a:xfrm>
            <a:off x="4616663" y="1965123"/>
            <a:ext cx="3771474" cy="777744"/>
          </a:xfrm>
          <a:prstGeom prst="roundRect">
            <a:avLst>
              <a:gd name="adj" fmla="val 0"/>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31" name="自殺未遂"/>
          <p:cNvSpPr txBox="1"/>
          <p:nvPr/>
        </p:nvSpPr>
        <p:spPr>
          <a:xfrm>
            <a:off x="5590785" y="2072894"/>
            <a:ext cx="182323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2800" spc="233">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学校</a:t>
            </a:r>
          </a:p>
        </p:txBody>
      </p:sp>
      <p:sp>
        <p:nvSpPr>
          <p:cNvPr id="332" name="角丸四角形"/>
          <p:cNvSpPr/>
          <p:nvPr/>
        </p:nvSpPr>
        <p:spPr>
          <a:xfrm>
            <a:off x="8523389" y="1965123"/>
            <a:ext cx="3771472" cy="777744"/>
          </a:xfrm>
          <a:prstGeom prst="roundRect">
            <a:avLst>
              <a:gd name="adj" fmla="val 0"/>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33" name="自殺未遂"/>
          <p:cNvSpPr txBox="1"/>
          <p:nvPr/>
        </p:nvSpPr>
        <p:spPr>
          <a:xfrm>
            <a:off x="9497510" y="2098294"/>
            <a:ext cx="1823231" cy="562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2800" spc="233">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職場</a:t>
            </a:r>
          </a:p>
        </p:txBody>
      </p:sp>
      <p:sp>
        <p:nvSpPr>
          <p:cNvPr id="334" name="角丸四角形 1"/>
          <p:cNvSpPr/>
          <p:nvPr/>
        </p:nvSpPr>
        <p:spPr>
          <a:xfrm>
            <a:off x="4616663" y="2741720"/>
            <a:ext cx="3771475" cy="2461019"/>
          </a:xfrm>
          <a:prstGeom prst="roundRect">
            <a:avLst>
              <a:gd name="adj" fmla="val 0"/>
            </a:avLst>
          </a:prstGeom>
          <a:solidFill>
            <a:srgbClr val="F2F2F2"/>
          </a:solidFill>
          <a:ln w="12700">
            <a:miter lim="400000"/>
          </a:ln>
        </p:spPr>
        <p:txBody>
          <a:bodyPr lIns="65021" tIns="65021" rIns="65021" bIns="65021" anchor="ctr"/>
          <a:lstStyle/>
          <a:p>
            <a:pPr algn="ctr">
              <a:defRPr spc="20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335" name="角丸四角形 1"/>
          <p:cNvSpPr/>
          <p:nvPr/>
        </p:nvSpPr>
        <p:spPr>
          <a:xfrm>
            <a:off x="8523382" y="2741720"/>
            <a:ext cx="3771474" cy="2461019"/>
          </a:xfrm>
          <a:prstGeom prst="roundRect">
            <a:avLst>
              <a:gd name="adj" fmla="val 0"/>
            </a:avLst>
          </a:prstGeom>
          <a:solidFill>
            <a:srgbClr val="F2F2F2"/>
          </a:solidFill>
          <a:ln w="12700">
            <a:miter lim="400000"/>
          </a:ln>
        </p:spPr>
        <p:txBody>
          <a:bodyPr lIns="65021" tIns="65021" rIns="65021" bIns="65021" anchor="ctr"/>
          <a:lstStyle/>
          <a:p>
            <a:pPr algn="ctr">
              <a:defRPr spc="20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336" name="テキスト ボックス 10"/>
          <p:cNvSpPr txBox="1"/>
          <p:nvPr/>
        </p:nvSpPr>
        <p:spPr>
          <a:xfrm>
            <a:off x="454693" y="5271442"/>
            <a:ext cx="12095414" cy="1593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algn="ctr">
              <a:defRPr sz="2600" b="1" spc="195">
                <a:solidFill>
                  <a:srgbClr val="4D4D4D"/>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家庭も学校も職場も居場所がないと回答する若者1.9％（推計</a:t>
            </a:r>
            <a:r>
              <a:rPr sz="5000" spc="374">
                <a:latin typeface="ＭＳ Ｐゴシック" panose="020B0600070205080204" pitchFamily="50" charset="-128"/>
                <a:ea typeface="ＭＳ Ｐゴシック" panose="020B0600070205080204" pitchFamily="50" charset="-128"/>
              </a:rPr>
              <a:t>22</a:t>
            </a:r>
            <a:r>
              <a:rPr>
                <a:latin typeface="ＭＳ Ｐゴシック" panose="020B0600070205080204" pitchFamily="50" charset="-128"/>
                <a:ea typeface="ＭＳ Ｐゴシック" panose="020B0600070205080204" pitchFamily="50" charset="-128"/>
              </a:rPr>
              <a:t>万人）</a:t>
            </a:r>
          </a:p>
          <a:p>
            <a:pPr algn="ctr">
              <a:defRPr sz="1500" b="1" spc="112">
                <a:solidFill>
                  <a:srgbClr val="4D4D4D"/>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※令和4年版子供・若者白書子供・若者インデックスボード ver.4.0</a:t>
            </a:r>
            <a:br>
              <a:rPr>
                <a:latin typeface="ＭＳ Ｐゴシック" panose="020B0600070205080204" pitchFamily="50" charset="-128"/>
                <a:ea typeface="ＭＳ Ｐゴシック" panose="020B0600070205080204" pitchFamily="50" charset="-128"/>
              </a:rPr>
            </a:br>
            <a:r>
              <a:rPr>
                <a:latin typeface="ＭＳ Ｐゴシック" panose="020B0600070205080204" pitchFamily="50" charset="-128"/>
                <a:ea typeface="ＭＳ Ｐゴシック" panose="020B0600070205080204" pitchFamily="50" charset="-128"/>
              </a:rPr>
              <a:t>15歳から24歳人口は令和5年総務省統計局人口推計を参照</a:t>
            </a:r>
          </a:p>
          <a:p>
            <a:pPr algn="ctr">
              <a:defRPr sz="1500" b="1" spc="112">
                <a:solidFill>
                  <a:srgbClr val="4D4D4D"/>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どこにも居場所がない若者1.9%（2022年）R5年15歳から24歳までの人口約1,170万人</a:t>
            </a:r>
          </a:p>
        </p:txBody>
      </p:sp>
      <p:sp>
        <p:nvSpPr>
          <p:cNvPr id="337" name="虐待相談対応件数が過去最多（R4）"/>
          <p:cNvSpPr txBox="1"/>
          <p:nvPr/>
        </p:nvSpPr>
        <p:spPr>
          <a:xfrm>
            <a:off x="897302" y="4715105"/>
            <a:ext cx="3396757"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1800" b="1" spc="150">
                <a:solidFill>
                  <a:srgbClr val="3D8F8E"/>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虐待相談対応件数が過去最多</a:t>
            </a:r>
          </a:p>
        </p:txBody>
      </p:sp>
      <p:sp>
        <p:nvSpPr>
          <p:cNvPr id="338" name="テキスト ボックス 9"/>
          <p:cNvSpPr txBox="1"/>
          <p:nvPr/>
        </p:nvSpPr>
        <p:spPr>
          <a:xfrm>
            <a:off x="1030959" y="3020420"/>
            <a:ext cx="3129442"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defTabSz="457200">
              <a:defRPr sz="1400" spc="131">
                <a:solidFill>
                  <a:srgbClr val="4D4D4D"/>
                </a:solidFill>
                <a:latin typeface="Noto Sans JP Thin Regular"/>
                <a:ea typeface="Noto Sans JP Thin Regular"/>
                <a:cs typeface="Noto Sans JP Thin Regular"/>
                <a:sym typeface="Noto Sans JP Thin Regular"/>
              </a:defRPr>
            </a:pPr>
            <a:r>
              <a:rPr sz="1600" dirty="0">
                <a:latin typeface="ＭＳ Ｐゴシック" panose="020B0600070205080204" pitchFamily="50" charset="-128"/>
                <a:ea typeface="ＭＳ Ｐゴシック" panose="020B0600070205080204" pitchFamily="50" charset="-128"/>
              </a:rPr>
              <a:t>核家族世帯の比率：54.2％（R3）</a:t>
            </a:r>
          </a:p>
          <a:p>
            <a:pPr algn="ctr" defTabSz="457200">
              <a:defRPr sz="1400" spc="131">
                <a:solidFill>
                  <a:srgbClr val="4D4D4D"/>
                </a:solidFill>
                <a:latin typeface="Noto Sans JP Thin Regular"/>
                <a:ea typeface="Noto Sans JP Thin Regular"/>
                <a:cs typeface="Noto Sans JP Thin Regular"/>
                <a:sym typeface="Noto Sans JP Thin Regular"/>
              </a:defRPr>
            </a:pPr>
            <a:r>
              <a:rPr sz="1600" dirty="0">
                <a:latin typeface="ＭＳ Ｐゴシック" panose="020B0600070205080204" pitchFamily="50" charset="-128"/>
                <a:ea typeface="ＭＳ Ｐゴシック" panose="020B0600070205080204" pitchFamily="50" charset="-128"/>
              </a:rPr>
              <a:t>単独世帯の比率：38.1％（R3）</a:t>
            </a:r>
          </a:p>
        </p:txBody>
      </p:sp>
      <p:sp>
        <p:nvSpPr>
          <p:cNvPr id="339" name="テキスト ボックス 5"/>
          <p:cNvSpPr txBox="1"/>
          <p:nvPr/>
        </p:nvSpPr>
        <p:spPr>
          <a:xfrm>
            <a:off x="1290936" y="4330813"/>
            <a:ext cx="2609490"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defRPr sz="1600" spc="150">
                <a:solidFill>
                  <a:srgbClr val="4D4D4D"/>
                </a:solidFill>
                <a:latin typeface="Noto Sans JP Thin Regular"/>
                <a:ea typeface="Noto Sans JP Thin Regular"/>
                <a:cs typeface="Noto Sans JP Thin Regular"/>
                <a:sym typeface="Noto Sans JP Thin Regular"/>
              </a:defRPr>
            </a:lvl1pPr>
          </a:lstStyle>
          <a:p>
            <a:r>
              <a:rPr dirty="0">
                <a:latin typeface="ＭＳ Ｐゴシック" panose="020B0600070205080204" pitchFamily="50" charset="-128"/>
                <a:ea typeface="ＭＳ Ｐゴシック" panose="020B0600070205080204" pitchFamily="50" charset="-128"/>
              </a:rPr>
              <a:t>年間219,170件（R4）</a:t>
            </a:r>
          </a:p>
        </p:txBody>
      </p:sp>
      <p:sp>
        <p:nvSpPr>
          <p:cNvPr id="340" name="核家族、単身世帯が92.3％（R3）"/>
          <p:cNvSpPr txBox="1"/>
          <p:nvPr/>
        </p:nvSpPr>
        <p:spPr>
          <a:xfrm>
            <a:off x="1040103" y="3605373"/>
            <a:ext cx="3111156"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1800" b="1" spc="150">
                <a:solidFill>
                  <a:srgbClr val="3D8F8E"/>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約4割が単身世帯</a:t>
            </a:r>
          </a:p>
        </p:txBody>
      </p:sp>
      <p:sp>
        <p:nvSpPr>
          <p:cNvPr id="341" name="虐待相談対応件数が過去最多（R4）"/>
          <p:cNvSpPr txBox="1"/>
          <p:nvPr/>
        </p:nvSpPr>
        <p:spPr>
          <a:xfrm>
            <a:off x="8897939" y="3531243"/>
            <a:ext cx="3022370"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1800" b="1" spc="150">
                <a:solidFill>
                  <a:srgbClr val="3D8F8E"/>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非正規雇用の割合増加</a:t>
            </a:r>
          </a:p>
        </p:txBody>
      </p:sp>
      <p:sp>
        <p:nvSpPr>
          <p:cNvPr id="342" name="テキスト ボックス 5"/>
          <p:cNvSpPr txBox="1"/>
          <p:nvPr/>
        </p:nvSpPr>
        <p:spPr>
          <a:xfrm>
            <a:off x="8853378" y="2893418"/>
            <a:ext cx="31114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defRPr sz="1400" spc="131">
                <a:solidFill>
                  <a:srgbClr val="4D4D4D"/>
                </a:solidFill>
                <a:latin typeface="Noto Sans JP Thin Regular"/>
                <a:ea typeface="Noto Sans JP Thin Regular"/>
                <a:cs typeface="Noto Sans JP Thin Regular"/>
                <a:sym typeface="Noto Sans JP Thin Regular"/>
              </a:defRPr>
            </a:pPr>
            <a:r>
              <a:rPr sz="1600" dirty="0" err="1">
                <a:latin typeface="ＭＳ Ｐゴシック" panose="020B0600070205080204" pitchFamily="50" charset="-128"/>
                <a:ea typeface="ＭＳ Ｐゴシック" panose="020B0600070205080204" pitchFamily="50" charset="-128"/>
              </a:rPr>
              <a:t>非正規雇用の比率</a:t>
            </a:r>
            <a:endParaRPr sz="1600" dirty="0">
              <a:latin typeface="ＭＳ Ｐゴシック" panose="020B0600070205080204" pitchFamily="50" charset="-128"/>
              <a:ea typeface="ＭＳ Ｐゴシック" panose="020B0600070205080204" pitchFamily="50" charset="-128"/>
            </a:endParaRPr>
          </a:p>
          <a:p>
            <a:pPr algn="ctr" defTabSz="457200">
              <a:defRPr sz="1400" spc="131">
                <a:solidFill>
                  <a:srgbClr val="4D4D4D"/>
                </a:solidFill>
                <a:latin typeface="Noto Sans JP Thin Regular"/>
                <a:ea typeface="Noto Sans JP Thin Regular"/>
                <a:cs typeface="Noto Sans JP Thin Regular"/>
                <a:sym typeface="Noto Sans JP Thin Regular"/>
              </a:defRPr>
            </a:pPr>
            <a:r>
              <a:rPr sz="1600" dirty="0">
                <a:latin typeface="ＭＳ Ｐゴシック" panose="020B0600070205080204" pitchFamily="50" charset="-128"/>
                <a:ea typeface="ＭＳ Ｐゴシック" panose="020B0600070205080204" pitchFamily="50" charset="-128"/>
              </a:rPr>
              <a:t>1984年15.9％→2022年36.9％</a:t>
            </a:r>
          </a:p>
        </p:txBody>
      </p:sp>
      <p:sp>
        <p:nvSpPr>
          <p:cNvPr id="343" name="虐待相談対応件数が過去最多（R4）"/>
          <p:cNvSpPr txBox="1"/>
          <p:nvPr/>
        </p:nvSpPr>
        <p:spPr>
          <a:xfrm>
            <a:off x="4991215" y="4029000"/>
            <a:ext cx="3022371"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defTabSz="457200">
              <a:defRPr sz="1800" b="1" spc="150">
                <a:solidFill>
                  <a:srgbClr val="3D8F8E"/>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不登校人数過去最多</a:t>
            </a:r>
          </a:p>
        </p:txBody>
      </p:sp>
      <p:sp>
        <p:nvSpPr>
          <p:cNvPr id="344" name="虐待相談対応件数が過去最多（R4）"/>
          <p:cNvSpPr txBox="1"/>
          <p:nvPr/>
        </p:nvSpPr>
        <p:spPr>
          <a:xfrm>
            <a:off x="8897939" y="4368085"/>
            <a:ext cx="302237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defTabSz="457200">
              <a:defRPr sz="1800" b="1" spc="150">
                <a:solidFill>
                  <a:srgbClr val="3D8F8E"/>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70万人を超える</a:t>
            </a:r>
          </a:p>
          <a:p>
            <a:pPr algn="ctr" defTabSz="457200">
              <a:defRPr sz="1800" b="1" spc="150">
                <a:solidFill>
                  <a:srgbClr val="3D8F8E"/>
                </a:solidFill>
                <a:latin typeface="Noto Sans JP Bold"/>
                <a:ea typeface="Noto Sans JP Bold"/>
                <a:cs typeface="Noto Sans JP Bold"/>
                <a:sym typeface="Noto Sans JP Bold"/>
              </a:defRPr>
            </a:pPr>
            <a:r>
              <a:rPr>
                <a:latin typeface="ＭＳ Ｐゴシック" panose="020B0600070205080204" pitchFamily="50" charset="-128"/>
                <a:ea typeface="ＭＳ Ｐゴシック" panose="020B0600070205080204" pitchFamily="50" charset="-128"/>
              </a:rPr>
              <a:t>若年無業者</a:t>
            </a:r>
          </a:p>
        </p:txBody>
      </p:sp>
      <p:sp>
        <p:nvSpPr>
          <p:cNvPr id="345" name="小中学生346,482人(R5)"/>
          <p:cNvSpPr txBox="1"/>
          <p:nvPr/>
        </p:nvSpPr>
        <p:spPr>
          <a:xfrm>
            <a:off x="5263345" y="3519975"/>
            <a:ext cx="2478108" cy="377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defTabSz="457200">
              <a:defRPr sz="1600" spc="150">
                <a:solidFill>
                  <a:srgbClr val="4D4D4D"/>
                </a:solidFill>
                <a:latin typeface="Noto Sans JP Thin Regular"/>
                <a:ea typeface="Noto Sans JP Thin Regular"/>
                <a:cs typeface="Noto Sans JP Thin Regular"/>
                <a:sym typeface="Noto Sans JP Thin Regular"/>
              </a:defRPr>
            </a:lvl1pPr>
          </a:lstStyle>
          <a:p>
            <a:r>
              <a:rPr dirty="0">
                <a:latin typeface="ＭＳ Ｐゴシック" panose="020B0600070205080204" pitchFamily="50" charset="-128"/>
                <a:ea typeface="ＭＳ Ｐゴシック" panose="020B0600070205080204" pitchFamily="50" charset="-128"/>
              </a:rPr>
              <a:t>小中学生346,482人(R5)</a:t>
            </a:r>
          </a:p>
        </p:txBody>
      </p:sp>
      <p:sp>
        <p:nvSpPr>
          <p:cNvPr id="2" name="スライド番号プレースホルダー 1">
            <a:extLst>
              <a:ext uri="{FF2B5EF4-FFF2-40B4-BE49-F238E27FC236}">
                <a16:creationId xmlns:a16="http://schemas.microsoft.com/office/drawing/2014/main" id="{CC1CEF8E-36E6-465F-EDAF-89CDA624C2D6}"/>
              </a:ext>
            </a:extLst>
          </p:cNvPr>
          <p:cNvSpPr>
            <a:spLocks noGrp="1"/>
          </p:cNvSpPr>
          <p:nvPr>
            <p:ph type="sldNum" sz="quarter" idx="2"/>
          </p:nvPr>
        </p:nvSpPr>
        <p:spPr/>
        <p:txBody>
          <a:bodyPr/>
          <a:lstStyle/>
          <a:p>
            <a:fld id="{86CB4B4D-7CA3-9044-876B-883B54F8677D}" type="slidenum">
              <a:rPr lang="en-US" altLang="ja-JP" smtClean="0"/>
              <a:t>4</a:t>
            </a:fld>
            <a:endParaRPr lang="ja-JP" alt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角丸四角形"/>
          <p:cNvSpPr/>
          <p:nvPr/>
        </p:nvSpPr>
        <p:spPr>
          <a:xfrm>
            <a:off x="975300" y="2285273"/>
            <a:ext cx="11054200" cy="5323137"/>
          </a:xfrm>
          <a:prstGeom prst="roundRect">
            <a:avLst>
              <a:gd name="adj" fmla="val 15457"/>
            </a:avLst>
          </a:prstGeom>
          <a:solidFill>
            <a:srgbClr val="F2F2F2"/>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48" name="角丸四角形"/>
          <p:cNvSpPr/>
          <p:nvPr/>
        </p:nvSpPr>
        <p:spPr>
          <a:xfrm>
            <a:off x="4871865" y="3208204"/>
            <a:ext cx="3261070" cy="3477276"/>
          </a:xfrm>
          <a:prstGeom prst="roundRect">
            <a:avLst>
              <a:gd name="adj" fmla="val 17708"/>
            </a:avLst>
          </a:prstGeom>
          <a:solidFill>
            <a:srgbClr val="DDECEB"/>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pic>
        <p:nvPicPr>
          <p:cNvPr id="349" name="図 50" descr="図 5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15714" y="818323"/>
            <a:ext cx="358007" cy="358410"/>
          </a:xfrm>
          <a:prstGeom prst="rect">
            <a:avLst/>
          </a:prstGeom>
          <a:ln w="12700">
            <a:miter lim="400000"/>
          </a:ln>
        </p:spPr>
      </p:pic>
      <p:sp>
        <p:nvSpPr>
          <p:cNvPr id="350" name="全国に約145万人が誰にも相談できない"/>
          <p:cNvSpPr txBox="1"/>
          <p:nvPr/>
        </p:nvSpPr>
        <p:spPr>
          <a:xfrm>
            <a:off x="2273140" y="7857039"/>
            <a:ext cx="8458521"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500" spc="290">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親を頼れないと、頼れる大人がいない</a:t>
            </a:r>
          </a:p>
        </p:txBody>
      </p:sp>
      <p:sp>
        <p:nvSpPr>
          <p:cNvPr id="351" name="テキスト ボックス 51"/>
          <p:cNvSpPr txBox="1"/>
          <p:nvPr/>
        </p:nvSpPr>
        <p:spPr>
          <a:xfrm>
            <a:off x="1155761" y="608639"/>
            <a:ext cx="5365245"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親を頼れない若者の孤立</a:t>
            </a:r>
          </a:p>
        </p:txBody>
      </p:sp>
      <p:sp>
        <p:nvSpPr>
          <p:cNvPr id="352" name="角丸四角形"/>
          <p:cNvSpPr/>
          <p:nvPr/>
        </p:nvSpPr>
        <p:spPr>
          <a:xfrm>
            <a:off x="5219144" y="3764374"/>
            <a:ext cx="2566512" cy="777744"/>
          </a:xfrm>
          <a:prstGeom prst="roundRect">
            <a:avLst>
              <a:gd name="adj" fmla="val 46907"/>
            </a:avLst>
          </a:prstGeom>
          <a:solidFill>
            <a:srgbClr val="F2F2F2"/>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53" name="自殺未遂"/>
          <p:cNvSpPr txBox="1"/>
          <p:nvPr/>
        </p:nvSpPr>
        <p:spPr>
          <a:xfrm>
            <a:off x="5590784" y="3856757"/>
            <a:ext cx="1823231" cy="59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000" spc="250">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親</a:t>
            </a:r>
          </a:p>
        </p:txBody>
      </p:sp>
      <p:sp>
        <p:nvSpPr>
          <p:cNvPr id="354" name="角丸四角形"/>
          <p:cNvSpPr/>
          <p:nvPr/>
        </p:nvSpPr>
        <p:spPr>
          <a:xfrm>
            <a:off x="5219144" y="5300767"/>
            <a:ext cx="2566512" cy="777744"/>
          </a:xfrm>
          <a:prstGeom prst="roundRect">
            <a:avLst>
              <a:gd name="adj" fmla="val 46907"/>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55" name="自殺未遂"/>
          <p:cNvSpPr txBox="1"/>
          <p:nvPr/>
        </p:nvSpPr>
        <p:spPr>
          <a:xfrm>
            <a:off x="5769976" y="5393151"/>
            <a:ext cx="1464847" cy="59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000" spc="250">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若者</a:t>
            </a:r>
          </a:p>
        </p:txBody>
      </p:sp>
      <p:sp>
        <p:nvSpPr>
          <p:cNvPr id="356" name="線"/>
          <p:cNvSpPr/>
          <p:nvPr/>
        </p:nvSpPr>
        <p:spPr>
          <a:xfrm>
            <a:off x="6502399" y="4557971"/>
            <a:ext cx="1" cy="777744"/>
          </a:xfrm>
          <a:prstGeom prst="line">
            <a:avLst/>
          </a:prstGeom>
          <a:ln w="25400">
            <a:solidFill>
              <a:srgbClr val="414141"/>
            </a:solidFill>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357" name="✖︎"/>
          <p:cNvSpPr txBox="1"/>
          <p:nvPr/>
        </p:nvSpPr>
        <p:spPr>
          <a:xfrm>
            <a:off x="6210322" y="4590991"/>
            <a:ext cx="645043" cy="700699"/>
          </a:xfrm>
          <a:prstGeom prst="rect">
            <a:avLst/>
          </a:prstGeom>
          <a:solidFill>
            <a:srgbClr val="DDECE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3700" spc="306">
                <a:latin typeface="Noto Sans JP Thin Bold"/>
                <a:ea typeface="Noto Sans JP Thin Bold"/>
                <a:cs typeface="Noto Sans JP Thin Bold"/>
                <a:sym typeface="Noto Sans JP Thin Bold"/>
              </a:defRPr>
            </a:lvl1pPr>
          </a:lstStyle>
          <a:p>
            <a:r>
              <a:rPr dirty="0">
                <a:latin typeface="ＭＳ Ｐゴシック" panose="020B0600070205080204" pitchFamily="50" charset="-128"/>
                <a:ea typeface="ＭＳ Ｐゴシック" panose="020B0600070205080204" pitchFamily="50" charset="-128"/>
              </a:rPr>
              <a:t>✖︎</a:t>
            </a:r>
          </a:p>
        </p:txBody>
      </p:sp>
      <p:sp>
        <p:nvSpPr>
          <p:cNvPr id="358" name="角丸四角形"/>
          <p:cNvSpPr/>
          <p:nvPr/>
        </p:nvSpPr>
        <p:spPr>
          <a:xfrm>
            <a:off x="1177265" y="2959762"/>
            <a:ext cx="2924893" cy="777744"/>
          </a:xfrm>
          <a:prstGeom prst="roundRect">
            <a:avLst>
              <a:gd name="adj" fmla="val 46907"/>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59" name="自殺未遂"/>
          <p:cNvSpPr txBox="1"/>
          <p:nvPr/>
        </p:nvSpPr>
        <p:spPr>
          <a:xfrm>
            <a:off x="1728097" y="3052145"/>
            <a:ext cx="1823231" cy="59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000" spc="250">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学校</a:t>
            </a:r>
          </a:p>
        </p:txBody>
      </p:sp>
      <p:sp>
        <p:nvSpPr>
          <p:cNvPr id="360" name="角丸四角形"/>
          <p:cNvSpPr/>
          <p:nvPr/>
        </p:nvSpPr>
        <p:spPr>
          <a:xfrm>
            <a:off x="8902641" y="2959762"/>
            <a:ext cx="2924894" cy="777744"/>
          </a:xfrm>
          <a:prstGeom prst="roundRect">
            <a:avLst>
              <a:gd name="adj" fmla="val 46907"/>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61" name="自殺未遂"/>
          <p:cNvSpPr txBox="1"/>
          <p:nvPr/>
        </p:nvSpPr>
        <p:spPr>
          <a:xfrm>
            <a:off x="9453473" y="3052145"/>
            <a:ext cx="1823231" cy="59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000" spc="250">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職場</a:t>
            </a:r>
          </a:p>
        </p:txBody>
      </p:sp>
      <p:sp>
        <p:nvSpPr>
          <p:cNvPr id="362" name="角丸四角形"/>
          <p:cNvSpPr/>
          <p:nvPr/>
        </p:nvSpPr>
        <p:spPr>
          <a:xfrm>
            <a:off x="1177264" y="6105378"/>
            <a:ext cx="2924894" cy="777744"/>
          </a:xfrm>
          <a:prstGeom prst="roundRect">
            <a:avLst>
              <a:gd name="adj" fmla="val 46907"/>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63" name="自殺未遂"/>
          <p:cNvSpPr txBox="1"/>
          <p:nvPr/>
        </p:nvSpPr>
        <p:spPr>
          <a:xfrm>
            <a:off x="1728097" y="6197761"/>
            <a:ext cx="1823231" cy="59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000" spc="250">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地域</a:t>
            </a:r>
          </a:p>
        </p:txBody>
      </p:sp>
      <p:sp>
        <p:nvSpPr>
          <p:cNvPr id="364" name="角丸四角形"/>
          <p:cNvSpPr/>
          <p:nvPr/>
        </p:nvSpPr>
        <p:spPr>
          <a:xfrm>
            <a:off x="8902641" y="6105378"/>
            <a:ext cx="2924894" cy="777744"/>
          </a:xfrm>
          <a:prstGeom prst="roundRect">
            <a:avLst>
              <a:gd name="adj" fmla="val 46907"/>
            </a:avLst>
          </a:prstGeom>
          <a:solidFill>
            <a:srgbClr val="3D8F8E"/>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65" name="自殺未遂"/>
          <p:cNvSpPr txBox="1"/>
          <p:nvPr/>
        </p:nvSpPr>
        <p:spPr>
          <a:xfrm>
            <a:off x="9453473" y="6197761"/>
            <a:ext cx="1823231" cy="592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nchor="ctr">
            <a:spAutoFit/>
          </a:bodyPr>
          <a:lstStyle>
            <a:lvl1pPr algn="ctr">
              <a:defRPr sz="3000" spc="250">
                <a:solidFill>
                  <a:srgbClr val="FFFFFF"/>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行政</a:t>
            </a:r>
          </a:p>
        </p:txBody>
      </p:sp>
      <p:sp>
        <p:nvSpPr>
          <p:cNvPr id="366" name="線"/>
          <p:cNvSpPr/>
          <p:nvPr/>
        </p:nvSpPr>
        <p:spPr>
          <a:xfrm>
            <a:off x="4204598" y="3354680"/>
            <a:ext cx="668161" cy="668161"/>
          </a:xfrm>
          <a:prstGeom prst="line">
            <a:avLst/>
          </a:prstGeom>
          <a:ln w="25400">
            <a:solidFill>
              <a:srgbClr val="414141"/>
            </a:solidFill>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367" name="✖︎"/>
          <p:cNvSpPr txBox="1"/>
          <p:nvPr/>
        </p:nvSpPr>
        <p:spPr>
          <a:xfrm>
            <a:off x="4264724" y="3439590"/>
            <a:ext cx="547837" cy="592977"/>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3000" spc="248">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a:t>
            </a:r>
          </a:p>
        </p:txBody>
      </p:sp>
      <p:sp>
        <p:nvSpPr>
          <p:cNvPr id="368" name="線"/>
          <p:cNvSpPr/>
          <p:nvPr/>
        </p:nvSpPr>
        <p:spPr>
          <a:xfrm flipH="1">
            <a:off x="8132041" y="3354680"/>
            <a:ext cx="668161" cy="668161"/>
          </a:xfrm>
          <a:prstGeom prst="line">
            <a:avLst/>
          </a:prstGeom>
          <a:ln w="25400">
            <a:solidFill>
              <a:srgbClr val="414141"/>
            </a:solidFill>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369" name="✖︎"/>
          <p:cNvSpPr txBox="1"/>
          <p:nvPr/>
        </p:nvSpPr>
        <p:spPr>
          <a:xfrm>
            <a:off x="8192167" y="3439590"/>
            <a:ext cx="547837" cy="592977"/>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3000" spc="248">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a:t>
            </a:r>
          </a:p>
        </p:txBody>
      </p:sp>
      <p:sp>
        <p:nvSpPr>
          <p:cNvPr id="370" name="線"/>
          <p:cNvSpPr/>
          <p:nvPr/>
        </p:nvSpPr>
        <p:spPr>
          <a:xfrm flipH="1">
            <a:off x="4204598" y="5838542"/>
            <a:ext cx="668161" cy="668161"/>
          </a:xfrm>
          <a:prstGeom prst="line">
            <a:avLst/>
          </a:prstGeom>
          <a:ln w="25400">
            <a:solidFill>
              <a:srgbClr val="414141"/>
            </a:solidFill>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371" name="✖︎"/>
          <p:cNvSpPr txBox="1"/>
          <p:nvPr/>
        </p:nvSpPr>
        <p:spPr>
          <a:xfrm>
            <a:off x="4264724" y="5923452"/>
            <a:ext cx="547837" cy="592977"/>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3000" spc="248">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a:t>
            </a:r>
          </a:p>
        </p:txBody>
      </p:sp>
      <p:sp>
        <p:nvSpPr>
          <p:cNvPr id="372" name="線"/>
          <p:cNvSpPr/>
          <p:nvPr/>
        </p:nvSpPr>
        <p:spPr>
          <a:xfrm>
            <a:off x="8132041" y="5838542"/>
            <a:ext cx="668161" cy="668161"/>
          </a:xfrm>
          <a:prstGeom prst="line">
            <a:avLst/>
          </a:prstGeom>
          <a:ln w="25400">
            <a:solidFill>
              <a:srgbClr val="414141"/>
            </a:solidFill>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373" name="✖︎"/>
          <p:cNvSpPr txBox="1"/>
          <p:nvPr/>
        </p:nvSpPr>
        <p:spPr>
          <a:xfrm>
            <a:off x="8192167" y="5923452"/>
            <a:ext cx="547837" cy="592977"/>
          </a:xfrm>
          <a:prstGeom prst="rect">
            <a:avLst/>
          </a:prstGeom>
          <a:solidFill>
            <a:srgbClr val="F2F2F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defRPr sz="3000" spc="248">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a:t>
            </a:r>
          </a:p>
        </p:txBody>
      </p:sp>
      <p:sp>
        <p:nvSpPr>
          <p:cNvPr id="2" name="スライド番号プレースホルダー 1">
            <a:extLst>
              <a:ext uri="{FF2B5EF4-FFF2-40B4-BE49-F238E27FC236}">
                <a16:creationId xmlns:a16="http://schemas.microsoft.com/office/drawing/2014/main" id="{0D338E1B-DF5F-B540-45D7-B8CB138CF55F}"/>
              </a:ext>
            </a:extLst>
          </p:cNvPr>
          <p:cNvSpPr>
            <a:spLocks noGrp="1"/>
          </p:cNvSpPr>
          <p:nvPr>
            <p:ph type="sldNum" sz="quarter" idx="2"/>
          </p:nvPr>
        </p:nvSpPr>
        <p:spPr/>
        <p:txBody>
          <a:bodyPr/>
          <a:lstStyle/>
          <a:p>
            <a:fld id="{86CB4B4D-7CA3-9044-876B-883B54F8677D}" type="slidenum">
              <a:rPr lang="en-US" altLang="ja-JP" smtClean="0"/>
              <a:t>5</a:t>
            </a:fld>
            <a:endParaRPr lang="ja-JP" alt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角丸四角形 1"/>
          <p:cNvSpPr/>
          <p:nvPr/>
        </p:nvSpPr>
        <p:spPr>
          <a:xfrm>
            <a:off x="709944" y="1872406"/>
            <a:ext cx="5708806" cy="3073943"/>
          </a:xfrm>
          <a:prstGeom prst="roundRect">
            <a:avLst>
              <a:gd name="adj" fmla="val 7916"/>
            </a:avLst>
          </a:prstGeom>
          <a:solidFill>
            <a:srgbClr val="F2F2F2"/>
          </a:solidFill>
          <a:ln w="12700">
            <a:miter lim="400000"/>
          </a:ln>
        </p:spPr>
        <p:txBody>
          <a:bodyPr lIns="65021" tIns="65021" rIns="65021" bIns="65021" anchor="ctr"/>
          <a:lstStyle/>
          <a:p>
            <a:pPr algn="ctr">
              <a:defRPr spc="20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sp>
        <p:nvSpPr>
          <p:cNvPr id="376" name="角丸四角形 1"/>
          <p:cNvSpPr/>
          <p:nvPr/>
        </p:nvSpPr>
        <p:spPr>
          <a:xfrm>
            <a:off x="6586052" y="1872406"/>
            <a:ext cx="5708805" cy="3073943"/>
          </a:xfrm>
          <a:prstGeom prst="roundRect">
            <a:avLst>
              <a:gd name="adj" fmla="val 7916"/>
            </a:avLst>
          </a:prstGeom>
          <a:solidFill>
            <a:srgbClr val="F2F2F2"/>
          </a:solidFill>
          <a:ln w="12700">
            <a:miter lim="400000"/>
          </a:ln>
        </p:spPr>
        <p:txBody>
          <a:bodyPr lIns="65021" tIns="65021" rIns="65021" bIns="65021" anchor="ctr"/>
          <a:lstStyle/>
          <a:p>
            <a:pPr algn="ctr">
              <a:defRPr spc="200">
                <a:solidFill>
                  <a:srgbClr val="4D4D4D"/>
                </a:solidFill>
                <a:latin typeface="Noto Sans JP Regular"/>
                <a:ea typeface="Noto Sans JP Regular"/>
                <a:cs typeface="Noto Sans JP Regular"/>
                <a:sym typeface="Noto Sans JP Regular"/>
              </a:defRPr>
            </a:pPr>
            <a:endParaRPr>
              <a:latin typeface="ＭＳ Ｐゴシック" panose="020B0600070205080204" pitchFamily="50" charset="-128"/>
              <a:ea typeface="ＭＳ Ｐゴシック" panose="020B0600070205080204" pitchFamily="50" charset="-128"/>
            </a:endParaRPr>
          </a:p>
        </p:txBody>
      </p:sp>
      <p:grpSp>
        <p:nvGrpSpPr>
          <p:cNvPr id="379" name="角丸四角形 465"/>
          <p:cNvGrpSpPr/>
          <p:nvPr/>
        </p:nvGrpSpPr>
        <p:grpSpPr>
          <a:xfrm>
            <a:off x="715708" y="8474631"/>
            <a:ext cx="11573384" cy="875518"/>
            <a:chOff x="-2" y="-1"/>
            <a:chExt cx="11573382" cy="875516"/>
          </a:xfrm>
        </p:grpSpPr>
        <p:sp>
          <p:nvSpPr>
            <p:cNvPr id="377" name="角丸四角形"/>
            <p:cNvSpPr/>
            <p:nvPr/>
          </p:nvSpPr>
          <p:spPr>
            <a:xfrm>
              <a:off x="-2" y="-1"/>
              <a:ext cx="11573382" cy="875516"/>
            </a:xfrm>
            <a:prstGeom prst="roundRect">
              <a:avLst>
                <a:gd name="adj" fmla="val 16667"/>
              </a:avLst>
            </a:prstGeom>
            <a:solidFill>
              <a:srgbClr val="009693"/>
            </a:solidFill>
            <a:ln w="12700" cap="flat">
              <a:noFill/>
              <a:miter lim="400000"/>
            </a:ln>
            <a:effectLst/>
          </p:spPr>
          <p:txBody>
            <a:bodyPr wrap="square" lIns="65021" tIns="65021" rIns="65021" bIns="65021" numCol="1" anchor="ctr">
              <a:noAutofit/>
            </a:bodyP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78" name="支援が届きにくくなり、孤立しやすい"/>
            <p:cNvSpPr txBox="1"/>
            <p:nvPr/>
          </p:nvSpPr>
          <p:spPr>
            <a:xfrm>
              <a:off x="107760" y="187433"/>
              <a:ext cx="11357855" cy="5006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1" tIns="65021" rIns="65021" bIns="65021" numCol="1" anchor="ctr">
              <a:spAutoFit/>
            </a:bodyPr>
            <a:lstStyle>
              <a:lvl1pPr algn="ctr">
                <a:defRPr b="1" spc="200">
                  <a:solidFill>
                    <a:srgbClr val="FFFFFF"/>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回復に時間がかかるため、「自立」の準備段階の支援が必要</a:t>
              </a:r>
            </a:p>
          </p:txBody>
        </p:sp>
      </p:grpSp>
      <p:sp>
        <p:nvSpPr>
          <p:cNvPr id="380" name="三角形 484"/>
          <p:cNvSpPr/>
          <p:nvPr/>
        </p:nvSpPr>
        <p:spPr>
          <a:xfrm rot="10800000">
            <a:off x="6248100" y="5092977"/>
            <a:ext cx="508601" cy="272087"/>
          </a:xfrm>
          <a:prstGeom prst="triangle">
            <a:avLst/>
          </a:prstGeom>
          <a:solidFill>
            <a:srgbClr val="9BA597"/>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81" name="テキスト ボックス 2"/>
          <p:cNvSpPr txBox="1"/>
          <p:nvPr/>
        </p:nvSpPr>
        <p:spPr>
          <a:xfrm>
            <a:off x="7365659" y="4112750"/>
            <a:ext cx="4149591" cy="50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lnSpc>
                <a:spcPct val="130000"/>
              </a:lnSpc>
              <a:defRPr sz="2200" spc="206">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何かに取り組む意欲がなくなる</a:t>
            </a:r>
          </a:p>
        </p:txBody>
      </p:sp>
      <p:sp>
        <p:nvSpPr>
          <p:cNvPr id="382" name="テキスト ボックス 3"/>
          <p:cNvSpPr txBox="1"/>
          <p:nvPr/>
        </p:nvSpPr>
        <p:spPr>
          <a:xfrm>
            <a:off x="1851796" y="4112750"/>
            <a:ext cx="3425099" cy="508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lgn="ctr">
              <a:lnSpc>
                <a:spcPct val="130000"/>
              </a:lnSpc>
              <a:defRPr sz="2200" spc="206">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人と関わることが怖くなる</a:t>
            </a:r>
          </a:p>
        </p:txBody>
      </p:sp>
      <p:pic>
        <p:nvPicPr>
          <p:cNvPr id="383" name="グラフィックス 5" descr="グラフィックス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6890" y="2891676"/>
            <a:ext cx="647128" cy="1035402"/>
          </a:xfrm>
          <a:prstGeom prst="rect">
            <a:avLst/>
          </a:prstGeom>
          <a:ln w="12700">
            <a:miter lim="400000"/>
          </a:ln>
        </p:spPr>
      </p:pic>
      <p:pic>
        <p:nvPicPr>
          <p:cNvPr id="384" name="グラフィックス 7" descr="グラフィックス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0604" y="2618040"/>
            <a:ext cx="1227485" cy="1227485"/>
          </a:xfrm>
          <a:prstGeom prst="rect">
            <a:avLst/>
          </a:prstGeom>
          <a:ln w="12700">
            <a:miter lim="400000"/>
          </a:ln>
        </p:spPr>
      </p:pic>
      <p:pic>
        <p:nvPicPr>
          <p:cNvPr id="385" name="図 50" descr="図 5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15714" y="818323"/>
            <a:ext cx="358007" cy="358410"/>
          </a:xfrm>
          <a:prstGeom prst="rect">
            <a:avLst/>
          </a:prstGeom>
          <a:ln w="12700">
            <a:miter lim="400000"/>
          </a:ln>
        </p:spPr>
      </p:pic>
      <p:sp>
        <p:nvSpPr>
          <p:cNvPr id="386" name="テキスト ボックス 51"/>
          <p:cNvSpPr txBox="1"/>
          <p:nvPr/>
        </p:nvSpPr>
        <p:spPr>
          <a:xfrm>
            <a:off x="1155759" y="608639"/>
            <a:ext cx="5365245"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親を頼れない若者の特徴</a:t>
            </a:r>
          </a:p>
        </p:txBody>
      </p:sp>
      <p:sp>
        <p:nvSpPr>
          <p:cNvPr id="387" name="三角形 484"/>
          <p:cNvSpPr/>
          <p:nvPr/>
        </p:nvSpPr>
        <p:spPr>
          <a:xfrm rot="10800000">
            <a:off x="6248099" y="6523645"/>
            <a:ext cx="508602" cy="272089"/>
          </a:xfrm>
          <a:prstGeom prst="triangle">
            <a:avLst/>
          </a:prstGeom>
          <a:solidFill>
            <a:srgbClr val="9BA597"/>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388" name="Google Shape;248;p7"/>
          <p:cNvSpPr/>
          <p:nvPr/>
        </p:nvSpPr>
        <p:spPr>
          <a:xfrm>
            <a:off x="5110181" y="5434109"/>
            <a:ext cx="2758097" cy="1020492"/>
          </a:xfrm>
          <a:prstGeom prst="roundRect">
            <a:avLst>
              <a:gd name="adj" fmla="val 6297"/>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389" name="Google Shape;249;p7"/>
          <p:cNvSpPr txBox="1"/>
          <p:nvPr/>
        </p:nvSpPr>
        <p:spPr>
          <a:xfrm>
            <a:off x="5116307" y="5690896"/>
            <a:ext cx="2778311" cy="515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2" tIns="64992" rIns="64992" bIns="64992" anchor="ctr">
            <a:spAutoFit/>
          </a:bodyPr>
          <a:lstStyle>
            <a:lvl1pPr algn="ctr" defTabSz="1300480">
              <a:defRPr sz="25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孤立</a:t>
            </a:r>
          </a:p>
        </p:txBody>
      </p:sp>
      <p:sp>
        <p:nvSpPr>
          <p:cNvPr id="390" name="Google Shape;248;p7"/>
          <p:cNvSpPr/>
          <p:nvPr/>
        </p:nvSpPr>
        <p:spPr>
          <a:xfrm>
            <a:off x="2659899" y="6942362"/>
            <a:ext cx="3771473" cy="875516"/>
          </a:xfrm>
          <a:prstGeom prst="roundRect">
            <a:avLst>
              <a:gd name="adj" fmla="val 7340"/>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391" name="Google Shape;249;p7"/>
          <p:cNvSpPr txBox="1"/>
          <p:nvPr/>
        </p:nvSpPr>
        <p:spPr>
          <a:xfrm>
            <a:off x="3156480" y="7122130"/>
            <a:ext cx="2778311" cy="515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2" tIns="64992" rIns="64992" bIns="64992" anchor="ctr">
            <a:spAutoFit/>
          </a:bodyPr>
          <a:lstStyle>
            <a:lvl1pPr algn="ctr" defTabSz="1300480">
              <a:defRPr sz="25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犯罪の被害・加害</a:t>
            </a:r>
          </a:p>
        </p:txBody>
      </p:sp>
      <p:sp>
        <p:nvSpPr>
          <p:cNvPr id="392" name="Google Shape;248;p7"/>
          <p:cNvSpPr/>
          <p:nvPr/>
        </p:nvSpPr>
        <p:spPr>
          <a:xfrm>
            <a:off x="6573428" y="6942362"/>
            <a:ext cx="3771473" cy="875516"/>
          </a:xfrm>
          <a:prstGeom prst="roundRect">
            <a:avLst>
              <a:gd name="adj" fmla="val 7340"/>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393" name="Google Shape;249;p7"/>
          <p:cNvSpPr txBox="1"/>
          <p:nvPr/>
        </p:nvSpPr>
        <p:spPr>
          <a:xfrm>
            <a:off x="7070010" y="7122130"/>
            <a:ext cx="2778311" cy="515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2" tIns="64992" rIns="64992" bIns="64992" anchor="ctr">
            <a:spAutoFit/>
          </a:bodyPr>
          <a:lstStyle>
            <a:lvl1pPr algn="ctr" defTabSz="1300480">
              <a:defRPr sz="25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自身への諦め</a:t>
            </a:r>
          </a:p>
        </p:txBody>
      </p:sp>
      <p:sp>
        <p:nvSpPr>
          <p:cNvPr id="3" name="スライド番号プレースホルダー 1">
            <a:extLst>
              <a:ext uri="{FF2B5EF4-FFF2-40B4-BE49-F238E27FC236}">
                <a16:creationId xmlns:a16="http://schemas.microsoft.com/office/drawing/2014/main" id="{A6171AC5-11B7-9CC2-E11B-A419AA06E013}"/>
              </a:ext>
            </a:extLst>
          </p:cNvPr>
          <p:cNvSpPr txBox="1">
            <a:spLocks/>
          </p:cNvSpPr>
          <p:nvPr/>
        </p:nvSpPr>
        <p:spPr>
          <a:xfrm>
            <a:off x="11914403" y="9282591"/>
            <a:ext cx="348721" cy="339196"/>
          </a:xfrm>
          <a:prstGeom prst="rect">
            <a:avLst/>
          </a:prstGeom>
          <a:ln w="12700">
            <a:miter lim="400000"/>
          </a:ln>
        </p:spPr>
        <p:txBody>
          <a:bodyPr wrap="none" lIns="65021" tIns="65021" rIns="65021" bIns="65021"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24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altLang="ja-JP" smtClean="0"/>
              <a:pPr/>
              <a:t>6</a:t>
            </a:fld>
            <a:endParaRPr lang="ja-JP" alt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Google Shape;216;p7"/>
          <p:cNvSpPr/>
          <p:nvPr/>
        </p:nvSpPr>
        <p:spPr>
          <a:xfrm flipH="1">
            <a:off x="2349756" y="2682500"/>
            <a:ext cx="1" cy="6973257"/>
          </a:xfrm>
          <a:prstGeom prst="line">
            <a:avLst/>
          </a:prstGeom>
          <a:ln w="12700">
            <a:solidFill>
              <a:srgbClr val="9BA597"/>
            </a:solidFill>
            <a:miter lim="8000"/>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396" name="Google Shape;217;p7"/>
          <p:cNvSpPr/>
          <p:nvPr/>
        </p:nvSpPr>
        <p:spPr>
          <a:xfrm>
            <a:off x="627921" y="3191842"/>
            <a:ext cx="11748958" cy="1"/>
          </a:xfrm>
          <a:prstGeom prst="line">
            <a:avLst/>
          </a:prstGeom>
          <a:ln w="12700">
            <a:solidFill>
              <a:srgbClr val="9BA597"/>
            </a:solidFill>
            <a:miter lim="8000"/>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397" name="Google Shape;218;p7"/>
          <p:cNvSpPr txBox="1"/>
          <p:nvPr/>
        </p:nvSpPr>
        <p:spPr>
          <a:xfrm>
            <a:off x="774971" y="3461978"/>
            <a:ext cx="1539346" cy="682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p>
            <a: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自治体による</a:t>
            </a:r>
          </a:p>
          <a:p>
            <a: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支援</a:t>
            </a:r>
          </a:p>
        </p:txBody>
      </p:sp>
      <p:sp>
        <p:nvSpPr>
          <p:cNvPr id="398" name="Google Shape;219;p7"/>
          <p:cNvSpPr txBox="1"/>
          <p:nvPr/>
        </p:nvSpPr>
        <p:spPr>
          <a:xfrm>
            <a:off x="774971" y="4613833"/>
            <a:ext cx="1539346" cy="682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p>
            <a: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民間による</a:t>
            </a:r>
          </a:p>
          <a:p>
            <a: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支援</a:t>
            </a:r>
          </a:p>
        </p:txBody>
      </p:sp>
      <p:sp>
        <p:nvSpPr>
          <p:cNvPr id="399" name="Google Shape;220;p7"/>
          <p:cNvSpPr txBox="1"/>
          <p:nvPr/>
        </p:nvSpPr>
        <p:spPr>
          <a:xfrm>
            <a:off x="715443" y="7971258"/>
            <a:ext cx="1539348"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社会的養護</a:t>
            </a:r>
          </a:p>
        </p:txBody>
      </p:sp>
      <p:sp>
        <p:nvSpPr>
          <p:cNvPr id="400" name="Google Shape;221;p7"/>
          <p:cNvSpPr txBox="1"/>
          <p:nvPr/>
        </p:nvSpPr>
        <p:spPr>
          <a:xfrm>
            <a:off x="728579" y="5768854"/>
            <a:ext cx="1539352" cy="682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p>
            <a: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生活困窮者</a:t>
            </a:r>
          </a:p>
          <a:p>
            <a: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支援</a:t>
            </a:r>
          </a:p>
        </p:txBody>
      </p:sp>
      <p:sp>
        <p:nvSpPr>
          <p:cNvPr id="401" name="Google Shape;222;p7"/>
          <p:cNvSpPr txBox="1"/>
          <p:nvPr/>
        </p:nvSpPr>
        <p:spPr>
          <a:xfrm>
            <a:off x="630865" y="6918451"/>
            <a:ext cx="1539352"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就労支援</a:t>
            </a:r>
          </a:p>
        </p:txBody>
      </p:sp>
      <p:sp>
        <p:nvSpPr>
          <p:cNvPr id="402" name="Google Shape;224;p7"/>
          <p:cNvSpPr txBox="1"/>
          <p:nvPr/>
        </p:nvSpPr>
        <p:spPr>
          <a:xfrm>
            <a:off x="2518179" y="2725289"/>
            <a:ext cx="963570"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5〜10歳</a:t>
            </a:r>
          </a:p>
        </p:txBody>
      </p:sp>
      <p:sp>
        <p:nvSpPr>
          <p:cNvPr id="403" name="Google Shape;225;p7"/>
          <p:cNvSpPr txBox="1"/>
          <p:nvPr/>
        </p:nvSpPr>
        <p:spPr>
          <a:xfrm>
            <a:off x="1773188" y="2725289"/>
            <a:ext cx="621068" cy="35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algn="ctr" defTabSz="1300480">
              <a:lnSpc>
                <a:spcPct val="120000"/>
              </a:lnSpc>
              <a:defRPr sz="14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年齢</a:t>
            </a:r>
          </a:p>
        </p:txBody>
      </p:sp>
      <p:sp>
        <p:nvSpPr>
          <p:cNvPr id="404" name="Google Shape;226;p7"/>
          <p:cNvSpPr txBox="1"/>
          <p:nvPr/>
        </p:nvSpPr>
        <p:spPr>
          <a:xfrm>
            <a:off x="3907328" y="2725289"/>
            <a:ext cx="963570"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15歳</a:t>
            </a:r>
          </a:p>
        </p:txBody>
      </p:sp>
      <p:sp>
        <p:nvSpPr>
          <p:cNvPr id="405" name="Google Shape;227;p7"/>
          <p:cNvSpPr txBox="1"/>
          <p:nvPr/>
        </p:nvSpPr>
        <p:spPr>
          <a:xfrm>
            <a:off x="5296479" y="2725289"/>
            <a:ext cx="963569"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18歳</a:t>
            </a:r>
          </a:p>
        </p:txBody>
      </p:sp>
      <p:sp>
        <p:nvSpPr>
          <p:cNvPr id="406" name="Google Shape;228;p7"/>
          <p:cNvSpPr txBox="1"/>
          <p:nvPr/>
        </p:nvSpPr>
        <p:spPr>
          <a:xfrm>
            <a:off x="6685626" y="2725289"/>
            <a:ext cx="963570"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20歳</a:t>
            </a:r>
          </a:p>
        </p:txBody>
      </p:sp>
      <p:sp>
        <p:nvSpPr>
          <p:cNvPr id="407" name="Google Shape;229;p7"/>
          <p:cNvSpPr txBox="1"/>
          <p:nvPr/>
        </p:nvSpPr>
        <p:spPr>
          <a:xfrm>
            <a:off x="8074779" y="2725289"/>
            <a:ext cx="963570"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22歳</a:t>
            </a:r>
          </a:p>
        </p:txBody>
      </p:sp>
      <p:sp>
        <p:nvSpPr>
          <p:cNvPr id="408" name="Google Shape;230;p7"/>
          <p:cNvSpPr txBox="1"/>
          <p:nvPr/>
        </p:nvSpPr>
        <p:spPr>
          <a:xfrm>
            <a:off x="9463926" y="2725289"/>
            <a:ext cx="963570"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25歳</a:t>
            </a:r>
          </a:p>
        </p:txBody>
      </p:sp>
      <p:sp>
        <p:nvSpPr>
          <p:cNvPr id="409" name="Google Shape;231;p7"/>
          <p:cNvSpPr txBox="1"/>
          <p:nvPr/>
        </p:nvSpPr>
        <p:spPr>
          <a:xfrm>
            <a:off x="10853076" y="2725289"/>
            <a:ext cx="963569"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30歳</a:t>
            </a:r>
          </a:p>
        </p:txBody>
      </p:sp>
      <p:sp>
        <p:nvSpPr>
          <p:cNvPr id="410" name="Google Shape;232;p7"/>
          <p:cNvSpPr txBox="1"/>
          <p:nvPr/>
        </p:nvSpPr>
        <p:spPr>
          <a:xfrm>
            <a:off x="774943" y="3175929"/>
            <a:ext cx="1613170" cy="35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algn="ctr" defTabSz="1300480">
              <a:lnSpc>
                <a:spcPct val="120000"/>
              </a:lnSpc>
              <a:defRPr sz="1400">
                <a:solidFill>
                  <a:srgbClr val="9BA597"/>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支援施策</a:t>
            </a:r>
          </a:p>
        </p:txBody>
      </p:sp>
      <p:sp>
        <p:nvSpPr>
          <p:cNvPr id="411" name="Google Shape;236;p7"/>
          <p:cNvSpPr/>
          <p:nvPr/>
        </p:nvSpPr>
        <p:spPr>
          <a:xfrm>
            <a:off x="2527049" y="3314294"/>
            <a:ext cx="2890182" cy="1020489"/>
          </a:xfrm>
          <a:prstGeom prst="roundRect">
            <a:avLst>
              <a:gd name="adj" fmla="val 16667"/>
            </a:avLst>
          </a:prstGeom>
          <a:solidFill>
            <a:srgbClr val="F2F2F2"/>
          </a:solidFill>
          <a:ln w="12700">
            <a:miter lim="400000"/>
          </a:ln>
        </p:spPr>
        <p:txBody>
          <a:bodyPr lIns="65021" tIns="65021" rIns="65021" bIns="65021" anchor="ctr"/>
          <a:lstStyle/>
          <a:p>
            <a:pP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12" name="Google Shape;250;p7"/>
          <p:cNvSpPr txBox="1"/>
          <p:nvPr/>
        </p:nvSpPr>
        <p:spPr>
          <a:xfrm>
            <a:off x="330547" y="2661789"/>
            <a:ext cx="1318718" cy="499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spAutoFit/>
          </a:bodyPr>
          <a:lstStyle>
            <a:lvl1pPr algn="ctr" defTabSz="1300480">
              <a:lnSpc>
                <a:spcPct val="120000"/>
              </a:lnSpc>
              <a:defRPr sz="2300">
                <a:solidFill>
                  <a:srgbClr val="4D4D4D"/>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概略図</a:t>
            </a:r>
          </a:p>
        </p:txBody>
      </p:sp>
      <p:sp>
        <p:nvSpPr>
          <p:cNvPr id="413" name="Google Shape;248;p7"/>
          <p:cNvSpPr/>
          <p:nvPr/>
        </p:nvSpPr>
        <p:spPr>
          <a:xfrm>
            <a:off x="2576859" y="3309763"/>
            <a:ext cx="2758096" cy="1020493"/>
          </a:xfrm>
          <a:prstGeom prst="roundRect">
            <a:avLst>
              <a:gd name="adj" fmla="val 6297"/>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14" name="Google Shape;249;p7"/>
          <p:cNvSpPr txBox="1"/>
          <p:nvPr/>
        </p:nvSpPr>
        <p:spPr>
          <a:xfrm>
            <a:off x="2582985" y="3620412"/>
            <a:ext cx="2778310" cy="408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defRPr sz="18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不登校支援・SSW・YSW</a:t>
            </a:r>
          </a:p>
        </p:txBody>
      </p:sp>
      <p:sp>
        <p:nvSpPr>
          <p:cNvPr id="415" name="四角形: 角を丸くする 4"/>
          <p:cNvSpPr/>
          <p:nvPr/>
        </p:nvSpPr>
        <p:spPr>
          <a:xfrm>
            <a:off x="5488614" y="3287106"/>
            <a:ext cx="4239143" cy="5448028"/>
          </a:xfrm>
          <a:prstGeom prst="roundRect">
            <a:avLst>
              <a:gd name="adj" fmla="val 15087"/>
            </a:avLst>
          </a:prstGeom>
          <a:solidFill>
            <a:srgbClr val="E0ECEB"/>
          </a:solidFill>
          <a:ln w="25400">
            <a:solidFill>
              <a:srgbClr val="3D8F8E"/>
            </a:solidFill>
            <a:prstDash val="dash"/>
          </a:ln>
        </p:spPr>
        <p:txBody>
          <a:bodyPr lIns="65021" tIns="65021" rIns="65021" bIns="65021" anchor="ctr"/>
          <a:lstStyle/>
          <a:p>
            <a:pPr algn="ctr" defTabSz="1300480">
              <a:defRPr sz="1800">
                <a:solidFill>
                  <a:srgbClr val="FFFFFF"/>
                </a:solidFill>
                <a:latin typeface="Arial"/>
                <a:ea typeface="Arial"/>
                <a:cs typeface="Arial"/>
                <a:sym typeface="Arial"/>
              </a:defRPr>
            </a:pPr>
            <a:endParaRPr>
              <a:latin typeface="ＭＳ Ｐゴシック" panose="020B0600070205080204" pitchFamily="50" charset="-128"/>
              <a:ea typeface="ＭＳ Ｐゴシック" panose="020B0600070205080204" pitchFamily="50" charset="-128"/>
            </a:endParaRPr>
          </a:p>
        </p:txBody>
      </p:sp>
      <p:sp>
        <p:nvSpPr>
          <p:cNvPr id="416" name="Google Shape;248;p7"/>
          <p:cNvSpPr/>
          <p:nvPr/>
        </p:nvSpPr>
        <p:spPr>
          <a:xfrm>
            <a:off x="2545525" y="4421396"/>
            <a:ext cx="2758094" cy="1020492"/>
          </a:xfrm>
          <a:prstGeom prst="roundRect">
            <a:avLst>
              <a:gd name="adj" fmla="val 6297"/>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17" name="Google Shape;249;p7"/>
          <p:cNvSpPr txBox="1"/>
          <p:nvPr/>
        </p:nvSpPr>
        <p:spPr>
          <a:xfrm>
            <a:off x="2641337" y="4589010"/>
            <a:ext cx="2566464" cy="685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p>
            <a:pPr algn="ctr" defTabSz="1300480">
              <a:defRPr sz="1800">
                <a:solidFill>
                  <a:srgbClr val="FFFFFF"/>
                </a:solidFill>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子ども食堂・</a:t>
            </a:r>
          </a:p>
          <a:p>
            <a:pPr algn="ctr" defTabSz="1300480">
              <a:defRPr sz="1800">
                <a:solidFill>
                  <a:srgbClr val="FFFFFF"/>
                </a:solidFill>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居場所・学習支援</a:t>
            </a:r>
          </a:p>
        </p:txBody>
      </p:sp>
      <p:sp>
        <p:nvSpPr>
          <p:cNvPr id="418" name="Google Shape;248;p7"/>
          <p:cNvSpPr/>
          <p:nvPr/>
        </p:nvSpPr>
        <p:spPr>
          <a:xfrm>
            <a:off x="2555126" y="7672618"/>
            <a:ext cx="5603550" cy="1020493"/>
          </a:xfrm>
          <a:prstGeom prst="roundRect">
            <a:avLst>
              <a:gd name="adj" fmla="val 6297"/>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19" name="Google Shape;249;p7"/>
          <p:cNvSpPr txBox="1"/>
          <p:nvPr/>
        </p:nvSpPr>
        <p:spPr>
          <a:xfrm>
            <a:off x="2745588" y="7978733"/>
            <a:ext cx="5222626" cy="408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defRPr sz="18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児童養護施設・自立援助ホーム・アフターケア等</a:t>
            </a:r>
          </a:p>
        </p:txBody>
      </p:sp>
      <p:sp>
        <p:nvSpPr>
          <p:cNvPr id="420" name="Google Shape;248;p7"/>
          <p:cNvSpPr/>
          <p:nvPr/>
        </p:nvSpPr>
        <p:spPr>
          <a:xfrm>
            <a:off x="2518179" y="5586846"/>
            <a:ext cx="2778309" cy="1020493"/>
          </a:xfrm>
          <a:prstGeom prst="roundRect">
            <a:avLst>
              <a:gd name="adj" fmla="val 6297"/>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21" name="Google Shape;249;p7"/>
          <p:cNvSpPr txBox="1"/>
          <p:nvPr/>
        </p:nvSpPr>
        <p:spPr>
          <a:xfrm>
            <a:off x="2614693" y="5892961"/>
            <a:ext cx="2585274" cy="408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defRPr sz="18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子ども食堂・学習支援</a:t>
            </a:r>
          </a:p>
        </p:txBody>
      </p:sp>
      <p:sp>
        <p:nvSpPr>
          <p:cNvPr id="422" name="Google Shape;248;p7"/>
          <p:cNvSpPr/>
          <p:nvPr/>
        </p:nvSpPr>
        <p:spPr>
          <a:xfrm>
            <a:off x="8844471" y="5586843"/>
            <a:ext cx="3241469" cy="1020494"/>
          </a:xfrm>
          <a:prstGeom prst="roundRect">
            <a:avLst>
              <a:gd name="adj" fmla="val 6297"/>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23" name="Google Shape;249;p7"/>
          <p:cNvSpPr txBox="1"/>
          <p:nvPr/>
        </p:nvSpPr>
        <p:spPr>
          <a:xfrm>
            <a:off x="9172564" y="5754458"/>
            <a:ext cx="2585284" cy="685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p>
            <a:pPr algn="ctr" defTabSz="1300480">
              <a:defRPr sz="1800">
                <a:solidFill>
                  <a:srgbClr val="FFFFFF"/>
                </a:solidFill>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就労支援</a:t>
            </a:r>
          </a:p>
          <a:p>
            <a:pPr algn="ctr" defTabSz="1300480">
              <a:defRPr sz="1800">
                <a:solidFill>
                  <a:srgbClr val="FFFFFF"/>
                </a:solidFill>
                <a:latin typeface="Noto Sans JP Thin Bold"/>
                <a:ea typeface="Noto Sans JP Thin Bold"/>
                <a:cs typeface="Noto Sans JP Thin Bold"/>
                <a:sym typeface="Noto Sans JP Thin Bold"/>
              </a:defRPr>
            </a:pPr>
            <a:r>
              <a:rPr>
                <a:latin typeface="ＭＳ Ｐゴシック" panose="020B0600070205080204" pitchFamily="50" charset="-128"/>
                <a:ea typeface="ＭＳ Ｐゴシック" panose="020B0600070205080204" pitchFamily="50" charset="-128"/>
              </a:rPr>
              <a:t>就労支援付き居住支援</a:t>
            </a:r>
          </a:p>
        </p:txBody>
      </p:sp>
      <p:sp>
        <p:nvSpPr>
          <p:cNvPr id="424" name="Google Shape;248;p7"/>
          <p:cNvSpPr/>
          <p:nvPr/>
        </p:nvSpPr>
        <p:spPr>
          <a:xfrm>
            <a:off x="8844471" y="6755191"/>
            <a:ext cx="3241469" cy="1020493"/>
          </a:xfrm>
          <a:prstGeom prst="roundRect">
            <a:avLst>
              <a:gd name="adj" fmla="val 6297"/>
            </a:avLst>
          </a:prstGeom>
          <a:solidFill>
            <a:srgbClr val="414141"/>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25" name="Google Shape;249;p7"/>
          <p:cNvSpPr txBox="1"/>
          <p:nvPr/>
        </p:nvSpPr>
        <p:spPr>
          <a:xfrm>
            <a:off x="9076051" y="7061303"/>
            <a:ext cx="2778310" cy="408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defRPr sz="18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サポステ・ハローワーク</a:t>
            </a:r>
          </a:p>
        </p:txBody>
      </p:sp>
      <p:pic>
        <p:nvPicPr>
          <p:cNvPr id="426" name="図 50" descr="図 5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15714" y="564323"/>
            <a:ext cx="358007" cy="358410"/>
          </a:xfrm>
          <a:prstGeom prst="rect">
            <a:avLst/>
          </a:prstGeom>
          <a:ln w="12700">
            <a:miter lim="400000"/>
          </a:ln>
        </p:spPr>
      </p:pic>
      <p:sp>
        <p:nvSpPr>
          <p:cNvPr id="427" name="テキスト ボックス 51"/>
          <p:cNvSpPr txBox="1"/>
          <p:nvPr/>
        </p:nvSpPr>
        <p:spPr>
          <a:xfrm>
            <a:off x="1155759" y="354639"/>
            <a:ext cx="5008929"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若者の公的支援の不足</a:t>
            </a:r>
          </a:p>
        </p:txBody>
      </p:sp>
      <p:sp>
        <p:nvSpPr>
          <p:cNvPr id="428" name="・18歳から25歳くらいまでの支援が手薄になっている…"/>
          <p:cNvSpPr txBox="1"/>
          <p:nvPr/>
        </p:nvSpPr>
        <p:spPr>
          <a:xfrm>
            <a:off x="2760844" y="1331789"/>
            <a:ext cx="8805296" cy="900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a:defRPr sz="2500" spc="208">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・18歳から25歳くらいまでの支援が手薄になっている</a:t>
            </a:r>
          </a:p>
          <a:p>
            <a:pPr>
              <a:defRPr sz="2500" spc="208">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・主体が変わることで支援が途切れる</a:t>
            </a:r>
          </a:p>
        </p:txBody>
      </p:sp>
      <p:sp>
        <p:nvSpPr>
          <p:cNvPr id="429" name="Google Shape;248;p7"/>
          <p:cNvSpPr/>
          <p:nvPr/>
        </p:nvSpPr>
        <p:spPr>
          <a:xfrm>
            <a:off x="2566753" y="8868667"/>
            <a:ext cx="2778309" cy="777745"/>
          </a:xfrm>
          <a:prstGeom prst="roundRect">
            <a:avLst>
              <a:gd name="adj" fmla="val 8262"/>
            </a:avLst>
          </a:prstGeom>
          <a:solidFill>
            <a:srgbClr val="3D8F8E"/>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30" name="Google Shape;249;p7"/>
          <p:cNvSpPr txBox="1"/>
          <p:nvPr/>
        </p:nvSpPr>
        <p:spPr>
          <a:xfrm>
            <a:off x="2632055" y="8999551"/>
            <a:ext cx="2585274" cy="515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defRPr sz="25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市区町村</a:t>
            </a:r>
          </a:p>
        </p:txBody>
      </p:sp>
      <p:sp>
        <p:nvSpPr>
          <p:cNvPr id="431" name="Google Shape;220;p7"/>
          <p:cNvSpPr txBox="1"/>
          <p:nvPr/>
        </p:nvSpPr>
        <p:spPr>
          <a:xfrm>
            <a:off x="717465" y="9063800"/>
            <a:ext cx="1539347" cy="387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lnSpc>
                <a:spcPct val="120000"/>
              </a:lnSpc>
              <a:defRPr sz="16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支援の主体</a:t>
            </a:r>
          </a:p>
        </p:txBody>
      </p:sp>
      <p:sp>
        <p:nvSpPr>
          <p:cNvPr id="432" name="Google Shape;248;p7"/>
          <p:cNvSpPr/>
          <p:nvPr/>
        </p:nvSpPr>
        <p:spPr>
          <a:xfrm>
            <a:off x="5493277" y="8868670"/>
            <a:ext cx="6681229" cy="777740"/>
          </a:xfrm>
          <a:prstGeom prst="roundRect">
            <a:avLst>
              <a:gd name="adj" fmla="val 8262"/>
            </a:avLst>
          </a:prstGeom>
          <a:solidFill>
            <a:srgbClr val="3D8F8E"/>
          </a:solidFill>
          <a:ln w="12700">
            <a:miter lim="400000"/>
          </a:ln>
        </p:spPr>
        <p:txBody>
          <a:bodyPr lIns="65021" tIns="65021" rIns="65021" bIns="65021" anchor="ctr"/>
          <a:lstStyle/>
          <a:p>
            <a:pPr algn="ctr" defTabSz="1300480">
              <a:defRPr>
                <a:latin typeface="Helvetica Neue"/>
                <a:ea typeface="Helvetica Neue"/>
                <a:cs typeface="Helvetica Neue"/>
                <a:sym typeface="Helvetica Neue"/>
              </a:defRPr>
            </a:pPr>
            <a:endParaRPr>
              <a:latin typeface="ＭＳ Ｐゴシック" panose="020B0600070205080204" pitchFamily="50" charset="-128"/>
              <a:ea typeface="ＭＳ Ｐゴシック" panose="020B0600070205080204" pitchFamily="50" charset="-128"/>
            </a:endParaRPr>
          </a:p>
        </p:txBody>
      </p:sp>
      <p:sp>
        <p:nvSpPr>
          <p:cNvPr id="433" name="Google Shape;249;p7"/>
          <p:cNvSpPr txBox="1"/>
          <p:nvPr/>
        </p:nvSpPr>
        <p:spPr>
          <a:xfrm>
            <a:off x="7541255" y="8999551"/>
            <a:ext cx="2585274" cy="515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993" tIns="64993" rIns="64993" bIns="64993" anchor="ctr">
            <a:spAutoFit/>
          </a:bodyPr>
          <a:lstStyle>
            <a:lvl1pPr algn="ctr" defTabSz="1300480">
              <a:defRPr sz="2500">
                <a:solidFill>
                  <a:srgbClr val="FFFFFF"/>
                </a:solidFill>
                <a:latin typeface="Noto Sans JP Thin Bold"/>
                <a:ea typeface="Noto Sans JP Thin Bold"/>
                <a:cs typeface="Noto Sans JP Thin Bold"/>
                <a:sym typeface="Noto Sans JP Thin Bold"/>
              </a:defRPr>
            </a:lvl1pPr>
          </a:lstStyle>
          <a:p>
            <a:r>
              <a:rPr>
                <a:latin typeface="ＭＳ Ｐゴシック" panose="020B0600070205080204" pitchFamily="50" charset="-128"/>
                <a:ea typeface="ＭＳ Ｐゴシック" panose="020B0600070205080204" pitchFamily="50" charset="-128"/>
              </a:rPr>
              <a:t>都道府県</a:t>
            </a:r>
          </a:p>
        </p:txBody>
      </p:sp>
      <p:sp>
        <p:nvSpPr>
          <p:cNvPr id="434" name="Google Shape;217;p7"/>
          <p:cNvSpPr/>
          <p:nvPr/>
        </p:nvSpPr>
        <p:spPr>
          <a:xfrm>
            <a:off x="627921" y="8768189"/>
            <a:ext cx="11748958" cy="1"/>
          </a:xfrm>
          <a:prstGeom prst="line">
            <a:avLst/>
          </a:prstGeom>
          <a:ln w="12700">
            <a:solidFill>
              <a:srgbClr val="9BA597"/>
            </a:solidFill>
            <a:miter lim="8000"/>
          </a:ln>
        </p:spPr>
        <p:txBody>
          <a:bodyPr lIns="45718" tIns="45718" rIns="45718" bIns="45718"/>
          <a:lstStyle/>
          <a:p>
            <a:endParaRPr>
              <a:latin typeface="ＭＳ Ｐゴシック" panose="020B0600070205080204" pitchFamily="50" charset="-128"/>
              <a:ea typeface="ＭＳ Ｐゴシック" panose="020B0600070205080204" pitchFamily="50" charset="-128"/>
            </a:endParaRPr>
          </a:p>
        </p:txBody>
      </p:sp>
      <p:sp>
        <p:nvSpPr>
          <p:cNvPr id="435" name="角丸四角形"/>
          <p:cNvSpPr/>
          <p:nvPr/>
        </p:nvSpPr>
        <p:spPr>
          <a:xfrm>
            <a:off x="1535161" y="1259417"/>
            <a:ext cx="1156245" cy="1189186"/>
          </a:xfrm>
          <a:prstGeom prst="roundRect">
            <a:avLst>
              <a:gd name="adj" fmla="val 0"/>
            </a:avLst>
          </a:prstGeom>
          <a:solidFill>
            <a:schemeClr val="accent3">
              <a:lumOff val="17647"/>
            </a:schemeClr>
          </a:solidFill>
          <a:ln w="12700">
            <a:miter lim="400000"/>
          </a:ln>
        </p:spPr>
        <p:txBody>
          <a:bodyPr lIns="65021" tIns="65021" rIns="65021" bIns="65021" anchor="ctr"/>
          <a:lstStyle/>
          <a:p>
            <a:pPr algn="ctr">
              <a:defRPr>
                <a:solidFill>
                  <a:srgbClr val="F2F2F2"/>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36" name="テキスト ボックス 59"/>
          <p:cNvSpPr txBox="1"/>
          <p:nvPr/>
        </p:nvSpPr>
        <p:spPr>
          <a:xfrm>
            <a:off x="1438660" y="1560389"/>
            <a:ext cx="1349247" cy="516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lvl1pPr algn="ctr">
              <a:defRPr sz="2500">
                <a:solidFill>
                  <a:srgbClr val="4D4D4D"/>
                </a:solidFill>
                <a:latin typeface="Noto Sans JP Thin Regular"/>
                <a:ea typeface="Noto Sans JP Thin Regular"/>
                <a:cs typeface="Noto Sans JP Thin Regular"/>
                <a:sym typeface="Noto Sans JP Thin Regular"/>
              </a:defRPr>
            </a:lvl1pPr>
          </a:lstStyle>
          <a:p>
            <a:r>
              <a:rPr>
                <a:latin typeface="ＭＳ Ｐゴシック" panose="020B0600070205080204" pitchFamily="50" charset="-128"/>
                <a:ea typeface="ＭＳ Ｐゴシック" panose="020B0600070205080204" pitchFamily="50" charset="-128"/>
              </a:rPr>
              <a:t>POINT</a:t>
            </a:r>
          </a:p>
        </p:txBody>
      </p:sp>
      <p:sp>
        <p:nvSpPr>
          <p:cNvPr id="3" name="スライド番号プレースホルダー 1">
            <a:extLst>
              <a:ext uri="{FF2B5EF4-FFF2-40B4-BE49-F238E27FC236}">
                <a16:creationId xmlns:a16="http://schemas.microsoft.com/office/drawing/2014/main" id="{EFE557EB-E089-F616-D6E8-8D00033AF534}"/>
              </a:ext>
            </a:extLst>
          </p:cNvPr>
          <p:cNvSpPr txBox="1">
            <a:spLocks/>
          </p:cNvSpPr>
          <p:nvPr/>
        </p:nvSpPr>
        <p:spPr>
          <a:xfrm>
            <a:off x="12066803" y="9130191"/>
            <a:ext cx="348721" cy="339196"/>
          </a:xfrm>
          <a:prstGeom prst="rect">
            <a:avLst/>
          </a:prstGeom>
          <a:ln w="12700">
            <a:miter lim="400000"/>
          </a:ln>
        </p:spPr>
        <p:txBody>
          <a:bodyPr wrap="none" lIns="64993" tIns="64993" rIns="64993" bIns="6499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30048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altLang="ja-JP" smtClean="0"/>
              <a:pPr/>
              <a:t>7</a:t>
            </a:fld>
            <a:endParaRPr lang="ja-JP" alt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図 50" descr="図 5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15714" y="818323"/>
            <a:ext cx="358005" cy="358408"/>
          </a:xfrm>
          <a:prstGeom prst="rect">
            <a:avLst/>
          </a:prstGeom>
          <a:ln w="12700">
            <a:miter lim="400000"/>
          </a:ln>
        </p:spPr>
      </p:pic>
      <p:sp>
        <p:nvSpPr>
          <p:cNvPr id="439" name="テキスト ボックス 51"/>
          <p:cNvSpPr txBox="1"/>
          <p:nvPr/>
        </p:nvSpPr>
        <p:spPr>
          <a:xfrm>
            <a:off x="1155761" y="608640"/>
            <a:ext cx="5976438" cy="66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sz="3500" b="1" spc="291">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公的支援の不足が生む課題</a:t>
            </a:r>
          </a:p>
        </p:txBody>
      </p:sp>
      <p:grpSp>
        <p:nvGrpSpPr>
          <p:cNvPr id="442" name="グループ"/>
          <p:cNvGrpSpPr/>
          <p:nvPr/>
        </p:nvGrpSpPr>
        <p:grpSpPr>
          <a:xfrm>
            <a:off x="2346201" y="2269373"/>
            <a:ext cx="8312398" cy="897903"/>
            <a:chOff x="0" y="0"/>
            <a:chExt cx="8312397" cy="897901"/>
          </a:xfrm>
        </p:grpSpPr>
        <p:sp>
          <p:nvSpPr>
            <p:cNvPr id="440" name="角丸四角形"/>
            <p:cNvSpPr/>
            <p:nvPr/>
          </p:nvSpPr>
          <p:spPr>
            <a:xfrm>
              <a:off x="0" y="0"/>
              <a:ext cx="8312397" cy="897901"/>
            </a:xfrm>
            <a:prstGeom prst="roundRect">
              <a:avLst>
                <a:gd name="adj" fmla="val 9203"/>
              </a:avLst>
            </a:prstGeom>
            <a:solidFill>
              <a:srgbClr val="C9C9C9"/>
            </a:solidFill>
            <a:ln w="12700" cap="flat">
              <a:noFill/>
              <a:miter lim="400000"/>
            </a:ln>
            <a:effectLst/>
          </p:spPr>
          <p:txBody>
            <a:bodyPr wrap="square" lIns="48765" tIns="48765" rIns="48765" bIns="48765" numCol="1" anchor="ctr">
              <a:noAutofit/>
            </a:bodyP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41" name="テキスト ボックス 21"/>
            <p:cNvSpPr txBox="1"/>
            <p:nvPr/>
          </p:nvSpPr>
          <p:spPr>
            <a:xfrm>
              <a:off x="1061422" y="89034"/>
              <a:ext cx="6189553" cy="621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5" tIns="48765" rIns="48765" bIns="48765" numCol="1" anchor="t">
              <a:spAutoFit/>
            </a:bodyPr>
            <a:lstStyle>
              <a:lvl1pPr algn="ctr">
                <a:defRPr sz="3400" b="1" spc="283">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若者が生活や住まいに困る</a:t>
              </a:r>
            </a:p>
          </p:txBody>
        </p:sp>
      </p:grpSp>
      <p:grpSp>
        <p:nvGrpSpPr>
          <p:cNvPr id="445" name="グループ"/>
          <p:cNvGrpSpPr/>
          <p:nvPr/>
        </p:nvGrpSpPr>
        <p:grpSpPr>
          <a:xfrm>
            <a:off x="2346201" y="4894805"/>
            <a:ext cx="8312398" cy="897903"/>
            <a:chOff x="0" y="0"/>
            <a:chExt cx="8312397" cy="897901"/>
          </a:xfrm>
        </p:grpSpPr>
        <p:sp>
          <p:nvSpPr>
            <p:cNvPr id="443" name="角丸四角形"/>
            <p:cNvSpPr/>
            <p:nvPr/>
          </p:nvSpPr>
          <p:spPr>
            <a:xfrm>
              <a:off x="0" y="0"/>
              <a:ext cx="8312397" cy="897901"/>
            </a:xfrm>
            <a:prstGeom prst="roundRect">
              <a:avLst>
                <a:gd name="adj" fmla="val 9203"/>
              </a:avLst>
            </a:prstGeom>
            <a:solidFill>
              <a:srgbClr val="C9C9C9"/>
            </a:solidFill>
            <a:ln w="12700" cap="flat">
              <a:noFill/>
              <a:miter lim="400000"/>
            </a:ln>
            <a:effectLst/>
          </p:spPr>
          <p:txBody>
            <a:bodyPr wrap="square" lIns="48765" tIns="48765" rIns="48765" bIns="48765" numCol="1" anchor="ctr">
              <a:noAutofit/>
            </a:bodyP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44" name="テキスト ボックス 21"/>
            <p:cNvSpPr txBox="1"/>
            <p:nvPr/>
          </p:nvSpPr>
          <p:spPr>
            <a:xfrm>
              <a:off x="1232933" y="89034"/>
              <a:ext cx="5846531" cy="621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5" tIns="48765" rIns="48765" bIns="48765" numCol="1" anchor="t">
              <a:spAutoFit/>
            </a:bodyPr>
            <a:lstStyle>
              <a:lvl1pPr algn="ctr">
                <a:defRPr sz="3400" b="1" spc="283">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SNSで情報を調べる</a:t>
              </a:r>
            </a:p>
          </p:txBody>
        </p:sp>
      </p:grpSp>
      <p:grpSp>
        <p:nvGrpSpPr>
          <p:cNvPr id="448" name="グループ"/>
          <p:cNvGrpSpPr/>
          <p:nvPr/>
        </p:nvGrpSpPr>
        <p:grpSpPr>
          <a:xfrm>
            <a:off x="2346201" y="6207521"/>
            <a:ext cx="8312398" cy="1434471"/>
            <a:chOff x="0" y="-381000"/>
            <a:chExt cx="8312397" cy="1434470"/>
          </a:xfrm>
        </p:grpSpPr>
        <p:sp>
          <p:nvSpPr>
            <p:cNvPr id="446" name="角丸四角形"/>
            <p:cNvSpPr/>
            <p:nvPr/>
          </p:nvSpPr>
          <p:spPr>
            <a:xfrm>
              <a:off x="0" y="-381000"/>
              <a:ext cx="8312397" cy="1434470"/>
            </a:xfrm>
            <a:prstGeom prst="roundRect">
              <a:avLst>
                <a:gd name="adj" fmla="val 5760"/>
              </a:avLst>
            </a:prstGeom>
            <a:solidFill>
              <a:srgbClr val="C9C9C9"/>
            </a:solidFill>
            <a:ln w="12700" cap="flat">
              <a:noFill/>
              <a:miter lim="400000"/>
            </a:ln>
            <a:effectLst/>
          </p:spPr>
          <p:txBody>
            <a:bodyPr wrap="square" lIns="48765" tIns="48765" rIns="48765" bIns="48765" numCol="1" anchor="ctr">
              <a:noAutofit/>
            </a:bodyP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47" name="テキスト ボックス 21"/>
            <p:cNvSpPr txBox="1"/>
            <p:nvPr/>
          </p:nvSpPr>
          <p:spPr>
            <a:xfrm>
              <a:off x="414742" y="-334832"/>
              <a:ext cx="7482913" cy="1144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5" tIns="48765" rIns="48765" bIns="48765" numCol="1" anchor="t">
              <a:spAutoFit/>
            </a:bodyPr>
            <a:lstStyle>
              <a:lvl1pPr algn="ctr">
                <a:defRPr sz="3400" b="1" spc="283">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若者を搾取したい業者が積極的にSNSを活用</a:t>
              </a:r>
            </a:p>
          </p:txBody>
        </p:sp>
      </p:grpSp>
      <p:grpSp>
        <p:nvGrpSpPr>
          <p:cNvPr id="451" name="グループ"/>
          <p:cNvGrpSpPr/>
          <p:nvPr/>
        </p:nvGrpSpPr>
        <p:grpSpPr>
          <a:xfrm>
            <a:off x="2346201" y="8108912"/>
            <a:ext cx="8312398" cy="897902"/>
            <a:chOff x="0" y="0"/>
            <a:chExt cx="8312397" cy="897901"/>
          </a:xfrm>
        </p:grpSpPr>
        <p:sp>
          <p:nvSpPr>
            <p:cNvPr id="449" name="角丸四角形"/>
            <p:cNvSpPr/>
            <p:nvPr/>
          </p:nvSpPr>
          <p:spPr>
            <a:xfrm>
              <a:off x="0" y="0"/>
              <a:ext cx="8312397" cy="897901"/>
            </a:xfrm>
            <a:prstGeom prst="roundRect">
              <a:avLst>
                <a:gd name="adj" fmla="val 9203"/>
              </a:avLst>
            </a:prstGeom>
            <a:solidFill>
              <a:srgbClr val="C9C9C9"/>
            </a:solidFill>
            <a:ln w="12700" cap="flat">
              <a:noFill/>
              <a:miter lim="400000"/>
            </a:ln>
            <a:effectLst/>
          </p:spPr>
          <p:txBody>
            <a:bodyPr wrap="square" lIns="48765" tIns="48765" rIns="48765" bIns="48765" numCol="1" anchor="ctr">
              <a:noAutofit/>
            </a:bodyP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50" name="テキスト ボックス 21"/>
            <p:cNvSpPr txBox="1"/>
            <p:nvPr/>
          </p:nvSpPr>
          <p:spPr>
            <a:xfrm>
              <a:off x="767955" y="89034"/>
              <a:ext cx="6776486" cy="621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5" tIns="48765" rIns="48765" bIns="48765" numCol="1" anchor="t">
              <a:spAutoFit/>
            </a:bodyPr>
            <a:lstStyle>
              <a:lvl1pPr algn="ctr">
                <a:defRPr sz="3400" b="1" spc="283">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「闇バイト」などにつながる</a:t>
              </a:r>
            </a:p>
          </p:txBody>
        </p:sp>
      </p:grpSp>
      <p:sp>
        <p:nvSpPr>
          <p:cNvPr id="452" name="三角形 484"/>
          <p:cNvSpPr/>
          <p:nvPr/>
        </p:nvSpPr>
        <p:spPr>
          <a:xfrm rot="10800000">
            <a:off x="6311673" y="7789796"/>
            <a:ext cx="381454" cy="204065"/>
          </a:xfrm>
          <a:prstGeom prst="triangle">
            <a:avLst/>
          </a:prstGeom>
          <a:solidFill>
            <a:srgbClr val="3D8F8E"/>
          </a:solidFill>
          <a:ln w="12700">
            <a:miter lim="400000"/>
          </a:ln>
        </p:spPr>
        <p:txBody>
          <a:bodyPr lIns="48765" tIns="48765" rIns="48765" bIns="48765" anchor="ct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53" name="三角形 484"/>
          <p:cNvSpPr/>
          <p:nvPr/>
        </p:nvSpPr>
        <p:spPr>
          <a:xfrm rot="10800000">
            <a:off x="6311673" y="5855653"/>
            <a:ext cx="381453" cy="204065"/>
          </a:xfrm>
          <a:prstGeom prst="triangle">
            <a:avLst/>
          </a:prstGeom>
          <a:solidFill>
            <a:srgbClr val="3D8F8E"/>
          </a:solidFill>
          <a:ln w="12700">
            <a:miter lim="400000"/>
          </a:ln>
        </p:spPr>
        <p:txBody>
          <a:bodyPr lIns="48765" tIns="48765" rIns="48765" bIns="48765" anchor="ct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54" name="三角形 484"/>
          <p:cNvSpPr/>
          <p:nvPr/>
        </p:nvSpPr>
        <p:spPr>
          <a:xfrm rot="10800000">
            <a:off x="6311673" y="3272650"/>
            <a:ext cx="381453" cy="204065"/>
          </a:xfrm>
          <a:prstGeom prst="triangle">
            <a:avLst/>
          </a:prstGeom>
          <a:solidFill>
            <a:srgbClr val="3D8F8E"/>
          </a:solidFill>
          <a:ln w="12700">
            <a:miter lim="400000"/>
          </a:ln>
        </p:spPr>
        <p:txBody>
          <a:bodyPr lIns="48765" tIns="48765" rIns="48765" bIns="48765" anchor="ct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grpSp>
        <p:nvGrpSpPr>
          <p:cNvPr id="457" name="グループ"/>
          <p:cNvGrpSpPr/>
          <p:nvPr/>
        </p:nvGrpSpPr>
        <p:grpSpPr>
          <a:xfrm>
            <a:off x="2346201" y="3582089"/>
            <a:ext cx="8312399" cy="897903"/>
            <a:chOff x="0" y="0"/>
            <a:chExt cx="8312397" cy="897901"/>
          </a:xfrm>
        </p:grpSpPr>
        <p:sp>
          <p:nvSpPr>
            <p:cNvPr id="455" name="角丸四角形"/>
            <p:cNvSpPr/>
            <p:nvPr/>
          </p:nvSpPr>
          <p:spPr>
            <a:xfrm>
              <a:off x="0" y="0"/>
              <a:ext cx="8312397" cy="897901"/>
            </a:xfrm>
            <a:prstGeom prst="roundRect">
              <a:avLst>
                <a:gd name="adj" fmla="val 9203"/>
              </a:avLst>
            </a:prstGeom>
            <a:solidFill>
              <a:srgbClr val="C9C9C9"/>
            </a:solidFill>
            <a:ln w="12700" cap="flat">
              <a:noFill/>
              <a:miter lim="400000"/>
            </a:ln>
            <a:effectLst/>
          </p:spPr>
          <p:txBody>
            <a:bodyPr wrap="square" lIns="48765" tIns="48765" rIns="48765" bIns="48765" numCol="1" anchor="ctr">
              <a:noAutofit/>
            </a:bodyP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56" name="テキスト ボックス 21"/>
            <p:cNvSpPr txBox="1"/>
            <p:nvPr/>
          </p:nvSpPr>
          <p:spPr>
            <a:xfrm>
              <a:off x="687981" y="89034"/>
              <a:ext cx="6936435" cy="621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5" tIns="48765" rIns="48765" bIns="48765" numCol="1" anchor="t">
              <a:spAutoFit/>
            </a:bodyPr>
            <a:lstStyle>
              <a:lvl1pPr algn="ctr">
                <a:defRPr sz="3400" b="1" spc="283">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公的支援の情報に抵抗感を示す</a:t>
              </a:r>
            </a:p>
          </p:txBody>
        </p:sp>
      </p:grpSp>
      <p:sp>
        <p:nvSpPr>
          <p:cNvPr id="458" name="三角形 484"/>
          <p:cNvSpPr/>
          <p:nvPr/>
        </p:nvSpPr>
        <p:spPr>
          <a:xfrm rot="10800000">
            <a:off x="6311673" y="4627795"/>
            <a:ext cx="381454" cy="204065"/>
          </a:xfrm>
          <a:prstGeom prst="triangle">
            <a:avLst/>
          </a:prstGeom>
          <a:solidFill>
            <a:srgbClr val="3D8F8E"/>
          </a:solidFill>
          <a:ln w="12700">
            <a:miter lim="400000"/>
          </a:ln>
        </p:spPr>
        <p:txBody>
          <a:bodyPr lIns="48765" tIns="48765" rIns="48765" bIns="48765" anchor="ctr"/>
          <a:lstStyle/>
          <a:p>
            <a:pPr algn="ctr">
              <a:defRPr sz="2200">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25FD7CA5-B75F-3352-77F6-3994F2120642}"/>
              </a:ext>
            </a:extLst>
          </p:cNvPr>
          <p:cNvSpPr>
            <a:spLocks noGrp="1"/>
          </p:cNvSpPr>
          <p:nvPr>
            <p:ph type="sldNum" sz="quarter" idx="2"/>
          </p:nvPr>
        </p:nvSpPr>
        <p:spPr/>
        <p:txBody>
          <a:bodyPr/>
          <a:lstStyle/>
          <a:p>
            <a:fld id="{86CB4B4D-7CA3-9044-876B-883B54F8677D}" type="slidenum">
              <a:rPr lang="en-US" altLang="ja-JP" smtClean="0"/>
              <a:t>8</a:t>
            </a:fld>
            <a:endParaRPr lang="ja-JP" alt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図 4" descr="図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3"/>
            <a:ext cx="13004808" cy="9753605"/>
          </a:xfrm>
          <a:prstGeom prst="rect">
            <a:avLst/>
          </a:prstGeom>
          <a:ln w="12700">
            <a:miter lim="400000"/>
          </a:ln>
        </p:spPr>
      </p:pic>
      <p:sp>
        <p:nvSpPr>
          <p:cNvPr id="461" name="正方形/長方形 1"/>
          <p:cNvSpPr/>
          <p:nvPr/>
        </p:nvSpPr>
        <p:spPr>
          <a:xfrm rot="10800000">
            <a:off x="2377218" y="4876796"/>
            <a:ext cx="13182100" cy="7338433"/>
          </a:xfrm>
          <a:prstGeom prst="rect">
            <a:avLst/>
          </a:prstGeom>
          <a:solidFill>
            <a:srgbClr val="000000">
              <a:alpha val="50195"/>
            </a:srgbClr>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sp>
        <p:nvSpPr>
          <p:cNvPr id="462" name="正方形/長方形 5"/>
          <p:cNvSpPr/>
          <p:nvPr/>
        </p:nvSpPr>
        <p:spPr>
          <a:xfrm>
            <a:off x="-9" y="397788"/>
            <a:ext cx="5354934" cy="2019581"/>
          </a:xfrm>
          <a:prstGeom prst="rect">
            <a:avLst/>
          </a:prstGeom>
          <a:solidFill>
            <a:srgbClr val="FFFFFF"/>
          </a:solidFill>
          <a:ln w="12700">
            <a:miter lim="400000"/>
          </a:ln>
        </p:spPr>
        <p:txBody>
          <a:bodyPr lIns="65021" tIns="65021" rIns="65021" bIns="65021" anchor="ctr"/>
          <a:lstStyle/>
          <a:p>
            <a:pPr algn="ctr">
              <a:defRPr>
                <a:solidFill>
                  <a:srgbClr val="FFFFFF"/>
                </a:solidFill>
                <a:latin typeface="Calibri"/>
                <a:ea typeface="Calibri"/>
                <a:cs typeface="Calibri"/>
                <a:sym typeface="Calibri"/>
              </a:defRPr>
            </a:pPr>
            <a:endParaRPr>
              <a:latin typeface="ＭＳ Ｐゴシック" panose="020B0600070205080204" pitchFamily="50" charset="-128"/>
              <a:ea typeface="ＭＳ Ｐゴシック" panose="020B0600070205080204" pitchFamily="50" charset="-128"/>
            </a:endParaRPr>
          </a:p>
        </p:txBody>
      </p:sp>
      <p:pic>
        <p:nvPicPr>
          <p:cNvPr id="463" name="図 50" descr="図 5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5714" y="729261"/>
            <a:ext cx="358008" cy="358411"/>
          </a:xfrm>
          <a:prstGeom prst="rect">
            <a:avLst/>
          </a:prstGeom>
          <a:ln w="12700">
            <a:miter lim="400000"/>
          </a:ln>
        </p:spPr>
      </p:pic>
      <p:sp>
        <p:nvSpPr>
          <p:cNvPr id="464" name="テキスト ボックス 51"/>
          <p:cNvSpPr txBox="1"/>
          <p:nvPr/>
        </p:nvSpPr>
        <p:spPr>
          <a:xfrm>
            <a:off x="1155761" y="673329"/>
            <a:ext cx="1806451" cy="500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1" tIns="65021" rIns="65021" bIns="65021">
            <a:spAutoFit/>
          </a:bodyPr>
          <a:lstStyle>
            <a:lvl1pPr>
              <a:defRPr b="1" spc="200">
                <a:solidFill>
                  <a:srgbClr val="09807C"/>
                </a:solidFill>
                <a:latin typeface="Noto Sans JP Bold"/>
                <a:ea typeface="Noto Sans JP Bold"/>
                <a:cs typeface="Noto Sans JP Bold"/>
                <a:sym typeface="Noto Sans JP Bold"/>
              </a:defRPr>
            </a:lvl1pPr>
          </a:lstStyle>
          <a:p>
            <a:r>
              <a:rPr>
                <a:latin typeface="ＭＳ Ｐゴシック" panose="020B0600070205080204" pitchFamily="50" charset="-128"/>
                <a:ea typeface="ＭＳ Ｐゴシック" panose="020B0600070205080204" pitchFamily="50" charset="-128"/>
              </a:rPr>
              <a:t>居場所事業</a:t>
            </a:r>
          </a:p>
        </p:txBody>
      </p:sp>
      <p:pic>
        <p:nvPicPr>
          <p:cNvPr id="465" name="図 2" descr="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843" y="1219274"/>
            <a:ext cx="4266058" cy="938541"/>
          </a:xfrm>
          <a:prstGeom prst="rect">
            <a:avLst/>
          </a:prstGeom>
          <a:ln w="12700">
            <a:miter lim="400000"/>
          </a:ln>
        </p:spPr>
      </p:pic>
      <p:sp>
        <p:nvSpPr>
          <p:cNvPr id="466" name="テキスト ボックス 7"/>
          <p:cNvSpPr txBox="1"/>
          <p:nvPr/>
        </p:nvSpPr>
        <p:spPr>
          <a:xfrm>
            <a:off x="3500218" y="5767377"/>
            <a:ext cx="9249865" cy="3046982"/>
          </a:xfrm>
          <a:prstGeom prst="rect">
            <a:avLst/>
          </a:prstGeom>
          <a:ln w="12700">
            <a:miter lim="400000"/>
          </a:ln>
          <a:effectLst>
            <a:outerShdw blurRad="25400" dist="25400" dir="5400000" rotWithShape="0">
              <a:srgbClr val="000000">
                <a:alpha val="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1" tIns="65021" rIns="65021" bIns="65021">
            <a:spAutoFit/>
          </a:bodyPr>
          <a:lstStyle/>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豊島区上池袋4丁目</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毎週火曜・水曜・木曜・土曜日14時〜21時まで</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月2回深夜帯の居場所も開放</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イケア・ジャパンより内装の提案と家具の寄贈</a:t>
            </a:r>
          </a:p>
          <a:p>
            <a:pPr marL="392906" indent="-392906">
              <a:lnSpc>
                <a:spcPct val="130000"/>
              </a:lnSpc>
              <a:buSzPct val="100000"/>
              <a:buFont typeface="Noto Sans JP Thin Regular"/>
              <a:buChar char="✓"/>
              <a:defRPr sz="3000">
                <a:solidFill>
                  <a:srgbClr val="FFFFFF"/>
                </a:solidFill>
                <a:latin typeface="Noto Sans JP Thin Regular"/>
                <a:ea typeface="Noto Sans JP Thin Regular"/>
                <a:cs typeface="Noto Sans JP Thin Regular"/>
                <a:sym typeface="Noto Sans JP Thin Regular"/>
              </a:defRPr>
            </a:pPr>
            <a:r>
              <a:rPr>
                <a:latin typeface="ＭＳ Ｐゴシック" panose="020B0600070205080204" pitchFamily="50" charset="-128"/>
                <a:ea typeface="ＭＳ Ｐゴシック" panose="020B0600070205080204" pitchFamily="50" charset="-128"/>
              </a:rPr>
              <a:t>年間のべ2,973名が利用(実数165名)</a:t>
            </a:r>
          </a:p>
        </p:txBody>
      </p:sp>
      <p:sp>
        <p:nvSpPr>
          <p:cNvPr id="2" name="スライド番号プレースホルダー 1">
            <a:extLst>
              <a:ext uri="{FF2B5EF4-FFF2-40B4-BE49-F238E27FC236}">
                <a16:creationId xmlns:a16="http://schemas.microsoft.com/office/drawing/2014/main" id="{D2E4DBEF-0CFE-C685-5CAF-99C74FFCFA1A}"/>
              </a:ext>
            </a:extLst>
          </p:cNvPr>
          <p:cNvSpPr>
            <a:spLocks noGrp="1"/>
          </p:cNvSpPr>
          <p:nvPr>
            <p:ph type="sldNum" sz="quarter" idx="2"/>
          </p:nvPr>
        </p:nvSpPr>
        <p:spPr/>
        <p:txBody>
          <a:bodyPr/>
          <a:lstStyle/>
          <a:p>
            <a:fld id="{86CB4B4D-7CA3-9044-876B-883B54F8677D}" type="slidenum">
              <a:rPr lang="en-US" altLang="ja-JP" smtClean="0"/>
              <a:t>9</a:t>
            </a:fld>
            <a:endParaRPr lang="ja-JP" altLang="en-US"/>
          </a:p>
        </p:txBody>
      </p:sp>
    </p:spTree>
  </p:cSld>
  <p:clrMapOvr>
    <a:masterClrMapping/>
  </p:clrMapOvr>
  <p:transition spd="med"/>
</p:sld>
</file>

<file path=ppt/theme/theme1.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Helvetica"/>
        <a:ea typeface="Helvetica"/>
        <a:cs typeface="Helvetica"/>
      </a:majorFont>
      <a:minorFont>
        <a:latin typeface="游ゴシック"/>
        <a:ea typeface="游ゴシック"/>
        <a:cs typeface="游ゴシック"/>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1" tIns="65021" rIns="65021" bIns="65021" numCol="1" spcCol="38100" rtlCol="0" anchor="ctr">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1" tIns="65021" rIns="65021" bIns="65021" numCol="1" spcCol="38100" rtlCol="0" anchor="t">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Helvetica"/>
        <a:ea typeface="Helvetica"/>
        <a:cs typeface="Helvetica"/>
      </a:majorFont>
      <a:minorFont>
        <a:latin typeface="游ゴシック"/>
        <a:ea typeface="游ゴシック"/>
        <a:cs typeface="游ゴシック"/>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1" tIns="65021" rIns="65021" bIns="65021" numCol="1" spcCol="38100" rtlCol="0" anchor="ctr">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1" tIns="65021" rIns="65021" bIns="65021" numCol="1" spcCol="38100" rtlCol="0" anchor="t">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617</Words>
  <Application>Microsoft Office PowerPoint</Application>
  <PresentationFormat>ユーザー設定</PresentationFormat>
  <Paragraphs>242</Paragraphs>
  <Slides>22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22</vt:i4>
      </vt:variant>
    </vt:vector>
  </HeadingPairs>
  <TitlesOfParts>
    <vt:vector size="33" baseType="lpstr">
      <vt:lpstr>Helvetica Neue</vt:lpstr>
      <vt:lpstr>Helvetica Neue Light</vt:lpstr>
      <vt:lpstr>ＭＳ Ｐゴシック</vt:lpstr>
      <vt:lpstr>Noto Sans JP Thin Regular</vt:lpstr>
      <vt:lpstr>Rounded Mplus 1c</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横山 小春</dc:creator>
  <cp:lastModifiedBy>事務局</cp:lastModifiedBy>
  <cp:revision>15</cp:revision>
  <dcterms:modified xsi:type="dcterms:W3CDTF">2025-06-30T02:16:55Z</dcterms:modified>
</cp:coreProperties>
</file>